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0071100" cy="5664200"/>
  <p:notesSz cx="6858000" cy="9144000"/>
  <p:embeddedFontLst>
    <p:embeddedFont>
      <p:font typeface="Calibri" pitchFamily="34" charset="0"/>
      <p:regular r:id="rId39"/>
      <p:bold r:id="rId40"/>
      <p:italic r:id="rId41"/>
      <p:boldItalic r:id="rId42"/>
    </p:embeddedFont>
    <p:embeddedFont>
      <p:font typeface="Helvetica Neue" charset="0"/>
      <p:regular r:id="rId43"/>
      <p:bold r:id="rId44"/>
      <p:italic r:id="rId45"/>
      <p:boldItalic r:id="rId46"/>
    </p:embeddedFont>
    <p:embeddedFont>
      <p:font typeface="Roboto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i3H3jZDG4OEHBSOL9AFjFNL9tT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58" y="-30"/>
      </p:cViewPr>
      <p:guideLst>
        <p:guide orient="horz" pos="1784"/>
        <p:guide pos="317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29487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u.coral.club/shop/selenium.html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ru.coral.club/shop/coral-zinc-25.htm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u.coral.club/shop/coral-lecithin.html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coral.club/shop/ultimate-max.html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coral.club/shop/pau-d-arco-mate.html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Хронический стресс вызывает структурные изменения головного мозга, приводит к снижению веса его коры, что ухудшает когнитивные способности и память.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Обычно продолжительный стресс сопровождается тревожностью и депрессией. Такое психологическое состояние вызвано изменением гормонального статуса и структурными изменениями в м</a:t>
            </a: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Иногда такие симптомы связаны с хроническими болезнями, поэтому надо пройти медицинское обследование.озге.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Аведисова А.С. Антиастенические препараты как терапия первого выбора при астенических расстройствах // РМЖ. 2004. № 22. С. 1290.</a:t>
            </a: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Аведисова А.С. Терапия астенических состояний // Фармацевтический вестник. 2003. № 3 (282). С.15–16.</a:t>
            </a: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Воробьева О.В. Многогранность феномена астении // РМЖ. 2012. № 5. С. 248–252.</a:t>
            </a: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Лебедев М.А., Палатов С.Ю., Ковров Г.В. Неврозы (клиника, динамика, терапия) // РМЖ. Медицинское обозрение. 2013. № 3. С. 165–168.</a:t>
            </a: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Вредный стресс можно отличить по ряду симптомов: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физические — частые головные боли, постоянная усталость, боли в мышцах, расстройства пищеварения, бессонница, снижение либидо;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психологические — постоянная тревожность, гиперактивность, падение концентрации, плохое настроение, раздражение или гнев, печаль;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поведенческие — расстройства пищевого поведения, злоупотребление психоактивными веществами, отказ от общения.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Иногда такие симптомы связаны с хроническими болезнями, поэтому надо пройти медицинское обследование.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2" name="Google Shape;2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2" name="Google Shape;34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1" name="Google Shape;3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2" name="Google Shape;42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0" name="Google Shape;45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1cd20ffe43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7" name="Google Shape;497;g1cd20ffe433_0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https://ru.coral.club/shop/selenium.html</a:t>
            </a:r>
            <a:r>
              <a:rPr lang="en-US"/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cd20ffe433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14" name="Google Shape;514;g1cd20ffe433_0_6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https://ru.coral.club/shop/coral-zinc-25.html</a:t>
            </a:r>
            <a:r>
              <a:rPr lang="en-US"/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cd20ffe43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1" name="Google Shape;531;g1cd20ffe433_0_1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https://ru.coral.club/shop/coral-lecithin.html</a:t>
            </a:r>
            <a:r>
              <a:rPr lang="en-US"/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cd20ffe433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59" name="Google Shape;559;g1cd20ffe433_0_15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https://ru.coral.club/shop/ultimate-max.html</a:t>
            </a:r>
            <a:r>
              <a:rPr lang="en-US"/>
              <a:t> 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5" name="Google Shape;57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3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7" name="Google Shape;60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cd20ffe433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8" name="Google Shape;628;g1cd20ffe433_0_20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https://ru.coral.club/shop/pau-d-arco-mate.html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3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1" name="Google Shape;64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Термин «стресс» впервые употребил эндокринолог Ханс Сели .Любое нарушение гомеостаза стресс ,фактор, вызывающий это нарушение — стрессором.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Кардио тренировка, контрастный душ, бег, обработка и получение неприятной информации, контакт с инфекционно больным- все это стресс, который,запускает учащенное дыхание , сердцебиение, повышение потоотделение, выброс инсулина, адреналина, кортизола и выработку антител. Все это только повышает адаптационные механизмы нашего организма.</a:t>
            </a:r>
            <a:br>
              <a:rPr lang="en-US"/>
            </a:b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/>
            </a:r>
            <a:br>
              <a:rPr lang="en-US"/>
            </a:b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Существует три основных стадии стресса: стадия тревоги, стадия адаптации и стадия истощения.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При сильном или продолжительном стрессе, который невозможно прекратить или адаптироваться, организм изменяется 1-.Гипертрофия коры надпочечников из-за усиленной работы по синтезу гормонов, при очень продолжительном стрессе кора со временем атрофируется.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Сначала секреция адреналина приводит к повышению иммунитета, но со временем избыток кортизола угнетает иммунную систему, приводит к уменьшению тимуса и лимфатических узлов. В итоге организм становится уязвимым для инфекций и рака — злокачественные клетки не уничтожаются иммунной системой. 2Также нарушения работы иммунитета приводят к различным аутоиммунным болезням.3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На слизистой желудка появляются язвы. Мелкие сосуды мышечной оболочки органа сужаются, возникают очаги кровоизлияний, где к тканям поступает мало кислорода. Эти участки быстро повреждаются кислым содержимым желудка, так как во время стресса почти не вырабатывается защитная слизь.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Хронический стресс вызывает структурные изменения головного мозга, приводит к снижению веса его коры, что ухудшает когнитивные способности и память.</a:t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Обычно продолжительный стресс сопровождается тревожностью и депрессией. Такое психологическое состояние вызвано изменением гормонального статуса и структурными изменениями в м</a:t>
            </a: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215999" lvl="0" indent="-215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>
                <a:latin typeface="Arial"/>
                <a:ea typeface="Arial"/>
                <a:cs typeface="Arial"/>
                <a:sym typeface="Arial"/>
              </a:rPr>
            </a:br>
            <a:r>
              <a:rPr lang="en-US" sz="2000">
                <a:latin typeface="Arial"/>
                <a:ea typeface="Arial"/>
                <a:cs typeface="Arial"/>
                <a:sym typeface="Arial"/>
              </a:rPr>
              <a:t>Иногда такие симптомы связаны с хроническими болезнями, поэтому надо пройти медицинское обследование.озге.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1260078" y="928028"/>
            <a:ext cx="7560469" cy="197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1260078" y="2978350"/>
            <a:ext cx="7560469" cy="136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marL="914400" lvl="1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marL="1371600" lvl="2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marL="1828800" lvl="3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marL="2286000" lvl="4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>
  <p:cSld name="Рисунок с подписью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6"/>
          <p:cNvSpPr txBox="1"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>
            <a:spLocks noGrp="1"/>
          </p:cNvSpPr>
          <p:nvPr>
            <p:ph type="pic" idx="2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46"/>
          <p:cNvSpPr txBox="1">
            <a:spLocks noGrp="1"/>
          </p:cNvSpPr>
          <p:nvPr>
            <p:ph type="body" idx="1"/>
          </p:nvPr>
        </p:nvSpPr>
        <p:spPr>
          <a:xfrm>
            <a:off x="694356" y="1701163"/>
            <a:ext cx="3251264" cy="315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alibri"/>
              <a:buNone/>
              <a:defRPr sz="13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6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0"/>
          <p:cNvSpPr txBox="1">
            <a:spLocks noGrp="1"/>
          </p:cNvSpPr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body" idx="1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>
            <a:spLocks noGrp="1"/>
          </p:cNvSpPr>
          <p:nvPr>
            <p:ph type="title"/>
          </p:nvPr>
        </p:nvSpPr>
        <p:spPr>
          <a:xfrm>
            <a:off x="687791" y="1413700"/>
            <a:ext cx="8694542" cy="2358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900"/>
              <a:buFont typeface="Calibri"/>
              <a:buNone/>
              <a:defRPr sz="49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1"/>
          </p:nvPr>
        </p:nvSpPr>
        <p:spPr>
          <a:xfrm>
            <a:off x="687791" y="3794807"/>
            <a:ext cx="8694542" cy="124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00"/>
              <a:buFont typeface="Calibri"/>
              <a:buNone/>
              <a:defRPr sz="19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>
  <p:cSld name="Два объекта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2"/>
          <p:cNvSpPr txBox="1">
            <a:spLocks noGrp="1"/>
          </p:cNvSpPr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body" idx="1"/>
          </p:nvPr>
        </p:nvSpPr>
        <p:spPr>
          <a:xfrm>
            <a:off x="693043" y="1509521"/>
            <a:ext cx="4284268" cy="359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>
  <p:cSld name="Сравнение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title"/>
          </p:nvPr>
        </p:nvSpPr>
        <p:spPr>
          <a:xfrm>
            <a:off x="694356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body" idx="1"/>
          </p:nvPr>
        </p:nvSpPr>
        <p:spPr>
          <a:xfrm>
            <a:off x="694356" y="1390073"/>
            <a:ext cx="4264579" cy="68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1pPr>
            <a:lvl2pPr marL="914400" lvl="1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2pPr>
            <a:lvl3pPr marL="1371600" lvl="2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3pPr>
            <a:lvl4pPr marL="1828800" lvl="3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4pPr>
            <a:lvl5pPr marL="2286000" lvl="4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Calibri"/>
              <a:buNone/>
              <a:defRPr sz="19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body" idx="2"/>
          </p:nvPr>
        </p:nvSpPr>
        <p:spPr>
          <a:xfrm>
            <a:off x="5103316" y="1390073"/>
            <a:ext cx="4285580" cy="681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43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>
            <a:spLocks noGrp="1"/>
          </p:cNvSpPr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>
  <p:cSld name="Объект с подписью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5"/>
          <p:cNvSpPr txBox="1"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  <a:defRPr sz="2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4285579" y="816455"/>
            <a:ext cx="5103318" cy="4029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1pPr>
            <a:lvl2pPr marL="914400" lvl="1" indent="-393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2pPr>
            <a:lvl3pPr marL="1371600" lvl="2" indent="-393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3pPr>
            <a:lvl4pPr marL="1828800" lvl="3" indent="-393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4pPr>
            <a:lvl5pPr marL="2286000" lvl="4" indent="-393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body" idx="2"/>
          </p:nvPr>
        </p:nvSpPr>
        <p:spPr>
          <a:xfrm>
            <a:off x="694355" y="1701163"/>
            <a:ext cx="3251267" cy="3151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5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6"/>
          <p:cNvSpPr txBox="1">
            <a:spLocks noGrp="1"/>
          </p:cNvSpPr>
          <p:nvPr>
            <p:ph type="title"/>
          </p:nvPr>
        </p:nvSpPr>
        <p:spPr>
          <a:xfrm>
            <a:off x="693043" y="301904"/>
            <a:ext cx="8694540" cy="1096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36"/>
          <p:cNvSpPr txBox="1">
            <a:spLocks noGrp="1"/>
          </p:cNvSpPr>
          <p:nvPr>
            <p:ph type="body" idx="1"/>
          </p:nvPr>
        </p:nvSpPr>
        <p:spPr>
          <a:xfrm>
            <a:off x="693043" y="1509521"/>
            <a:ext cx="8694540" cy="359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746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Char char="•"/>
              <a:defRPr sz="23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36"/>
          <p:cNvSpPr txBox="1">
            <a:spLocks noGrp="1"/>
          </p:cNvSpPr>
          <p:nvPr>
            <p:ph type="sldNum" idx="12"/>
          </p:nvPr>
        </p:nvSpPr>
        <p:spPr>
          <a:xfrm>
            <a:off x="9167582" y="5303756"/>
            <a:ext cx="220002" cy="2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23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"/>
          <p:cNvSpPr txBox="1">
            <a:spLocks noGrp="1"/>
          </p:cNvSpPr>
          <p:nvPr>
            <p:ph type="ctrTitle" idx="4294967295"/>
          </p:nvPr>
        </p:nvSpPr>
        <p:spPr>
          <a:xfrm>
            <a:off x="444458" y="1584328"/>
            <a:ext cx="8372528" cy="1035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lang="en-US" sz="58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Стресс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1"/>
          <p:cNvSpPr txBox="1">
            <a:spLocks noGrp="1"/>
          </p:cNvSpPr>
          <p:nvPr>
            <p:ph type="subTitle" idx="4294967295"/>
          </p:nvPr>
        </p:nvSpPr>
        <p:spPr>
          <a:xfrm>
            <a:off x="-3727149" y="2704221"/>
            <a:ext cx="7560472" cy="89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Как избежать последствий?</a:t>
            </a:r>
            <a:endParaRPr sz="23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" name="Google Shape;53;p1" descr="anthony-tran-i-ePv9Dxg7U-unsplash.jpg"/>
          <p:cNvPicPr preferRelativeResize="0"/>
          <p:nvPr/>
        </p:nvPicPr>
        <p:blipFill rotWithShape="1">
          <a:blip r:embed="rId3">
            <a:alphaModFix/>
          </a:blip>
          <a:srcRect b="7571"/>
          <a:stretch/>
        </p:blipFill>
        <p:spPr>
          <a:xfrm rot="5376694">
            <a:off x="5574658" y="-1138630"/>
            <a:ext cx="5706598" cy="7911767"/>
          </a:xfrm>
          <a:custGeom>
            <a:avLst/>
            <a:gdLst/>
            <a:ahLst/>
            <a:cxnLst/>
            <a:rect l="l" t="t" r="r" b="b"/>
            <a:pathLst>
              <a:path w="21600" h="21594" extrusionOk="0">
                <a:moveTo>
                  <a:pt x="1227" y="0"/>
                </a:moveTo>
                <a:cubicBezTo>
                  <a:pt x="1044" y="261"/>
                  <a:pt x="881" y="531"/>
                  <a:pt x="738" y="809"/>
                </a:cubicBezTo>
                <a:cubicBezTo>
                  <a:pt x="69" y="2170"/>
                  <a:pt x="50" y="4217"/>
                  <a:pt x="18" y="7629"/>
                </a:cubicBezTo>
                <a:lnTo>
                  <a:pt x="2" y="9442"/>
                </a:lnTo>
                <a:lnTo>
                  <a:pt x="0" y="12695"/>
                </a:lnTo>
                <a:cubicBezTo>
                  <a:pt x="38" y="14330"/>
                  <a:pt x="175" y="15503"/>
                  <a:pt x="590" y="16387"/>
                </a:cubicBezTo>
                <a:cubicBezTo>
                  <a:pt x="1668" y="18569"/>
                  <a:pt x="4031" y="20296"/>
                  <a:pt x="7042" y="21103"/>
                </a:cubicBezTo>
                <a:cubicBezTo>
                  <a:pt x="8230" y="21422"/>
                  <a:pt x="9486" y="21588"/>
                  <a:pt x="10754" y="21594"/>
                </a:cubicBezTo>
                <a:cubicBezTo>
                  <a:pt x="12021" y="21600"/>
                  <a:pt x="13283" y="21447"/>
                  <a:pt x="14477" y="21140"/>
                </a:cubicBezTo>
                <a:cubicBezTo>
                  <a:pt x="17503" y="20362"/>
                  <a:pt x="19897" y="18658"/>
                  <a:pt x="21016" y="16487"/>
                </a:cubicBezTo>
                <a:cubicBezTo>
                  <a:pt x="21336" y="15836"/>
                  <a:pt x="21505" y="15021"/>
                  <a:pt x="21600" y="13982"/>
                </a:cubicBezTo>
                <a:lnTo>
                  <a:pt x="21600" y="2509"/>
                </a:lnTo>
                <a:cubicBezTo>
                  <a:pt x="21508" y="1889"/>
                  <a:pt x="21373" y="1358"/>
                  <a:pt x="21163" y="909"/>
                </a:cubicBezTo>
                <a:cubicBezTo>
                  <a:pt x="21008" y="596"/>
                  <a:pt x="20824" y="293"/>
                  <a:pt x="20618" y="1"/>
                </a:cubicBezTo>
                <a:lnTo>
                  <a:pt x="1227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4" name="Google Shape;54;p1"/>
          <p:cNvSpPr/>
          <p:nvPr/>
        </p:nvSpPr>
        <p:spPr>
          <a:xfrm>
            <a:off x="513080" y="3435467"/>
            <a:ext cx="679305" cy="20548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5141" y="470743"/>
            <a:ext cx="1398540" cy="24502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"/>
          <p:cNvSpPr txBox="1"/>
          <p:nvPr/>
        </p:nvSpPr>
        <p:spPr>
          <a:xfrm>
            <a:off x="462280" y="3603759"/>
            <a:ext cx="38649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Материал подготовлен врачом-нутрициологом</a:t>
            </a:r>
            <a:endParaRPr sz="12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Еленой Мановской</a:t>
            </a:r>
            <a:endParaRPr sz="12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"/>
          <p:cNvSpPr txBox="1"/>
          <p:nvPr/>
        </p:nvSpPr>
        <p:spPr>
          <a:xfrm>
            <a:off x="776152" y="3272375"/>
            <a:ext cx="9055925" cy="6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Кишечник:</a:t>
            </a:r>
            <a:r>
              <a:rPr lang="en-US" sz="1400" b="0" i="0" u="none" strike="noStrike" cap="none">
                <a:solidFill>
                  <a:srgbClr val="C74D4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диарея, запор и другие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проблемы с пищеварением.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776152" y="2192971"/>
            <a:ext cx="9055925" cy="6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Желудок:</a:t>
            </a:r>
            <a:r>
              <a:rPr lang="en-US" sz="12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возможно появление болей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желудке, тошноты и рвоты.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10"/>
          <p:cNvSpPr txBox="1"/>
          <p:nvPr/>
        </p:nvSpPr>
        <p:spPr>
          <a:xfrm>
            <a:off x="776152" y="4134521"/>
            <a:ext cx="9055925" cy="98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Репродуктивня система:</a:t>
            </a:r>
            <a:r>
              <a:rPr lang="en-US" sz="14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снижается сексуальное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влечение, возникает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расстройство половой сферы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 мужчин и женщин.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10"/>
          <p:cNvSpPr txBox="1"/>
          <p:nvPr/>
        </p:nvSpPr>
        <p:spPr>
          <a:xfrm>
            <a:off x="766426" y="864346"/>
            <a:ext cx="8885381" cy="66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Влияние частых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стрессов на организм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10"/>
          <p:cNvGrpSpPr/>
          <p:nvPr/>
        </p:nvGrpSpPr>
        <p:grpSpPr>
          <a:xfrm>
            <a:off x="2982670" y="160726"/>
            <a:ext cx="3726767" cy="5291820"/>
            <a:chOff x="-2" y="-3"/>
            <a:chExt cx="3726766" cy="5291819"/>
          </a:xfrm>
        </p:grpSpPr>
        <p:sp>
          <p:nvSpPr>
            <p:cNvPr id="166" name="Google Shape;166;p10"/>
            <p:cNvSpPr/>
            <p:nvPr/>
          </p:nvSpPr>
          <p:spPr>
            <a:xfrm>
              <a:off x="99741" y="2150492"/>
              <a:ext cx="317622" cy="310597"/>
            </a:xfrm>
            <a:custGeom>
              <a:avLst/>
              <a:gdLst/>
              <a:ahLst/>
              <a:cxnLst/>
              <a:rect l="l" t="t" r="r" b="b"/>
              <a:pathLst>
                <a:path w="18903" h="19288" extrusionOk="0">
                  <a:moveTo>
                    <a:pt x="8754" y="0"/>
                  </a:moveTo>
                  <a:cubicBezTo>
                    <a:pt x="8291" y="0"/>
                    <a:pt x="7828" y="175"/>
                    <a:pt x="7828" y="525"/>
                  </a:cubicBezTo>
                  <a:cubicBezTo>
                    <a:pt x="7828" y="3735"/>
                    <a:pt x="9253" y="5310"/>
                    <a:pt x="10597" y="5972"/>
                  </a:cubicBezTo>
                  <a:cubicBezTo>
                    <a:pt x="10496" y="6392"/>
                    <a:pt x="10414" y="6847"/>
                    <a:pt x="10354" y="7344"/>
                  </a:cubicBezTo>
                  <a:cubicBezTo>
                    <a:pt x="9782" y="12059"/>
                    <a:pt x="8754" y="12304"/>
                    <a:pt x="7880" y="12358"/>
                  </a:cubicBezTo>
                  <a:cubicBezTo>
                    <a:pt x="7187" y="11758"/>
                    <a:pt x="6138" y="11379"/>
                    <a:pt x="5002" y="12095"/>
                  </a:cubicBezTo>
                  <a:cubicBezTo>
                    <a:pt x="4627" y="11992"/>
                    <a:pt x="4204" y="11946"/>
                    <a:pt x="3731" y="11986"/>
                  </a:cubicBezTo>
                  <a:cubicBezTo>
                    <a:pt x="2642" y="12077"/>
                    <a:pt x="1765" y="12538"/>
                    <a:pt x="1123" y="13355"/>
                  </a:cubicBezTo>
                  <a:cubicBezTo>
                    <a:pt x="-145" y="14968"/>
                    <a:pt x="-72" y="17541"/>
                    <a:pt x="85" y="18931"/>
                  </a:cubicBezTo>
                  <a:cubicBezTo>
                    <a:pt x="142" y="19558"/>
                    <a:pt x="1989" y="19281"/>
                    <a:pt x="1925" y="18705"/>
                  </a:cubicBezTo>
                  <a:cubicBezTo>
                    <a:pt x="1720" y="16885"/>
                    <a:pt x="1955" y="15342"/>
                    <a:pt x="2555" y="14579"/>
                  </a:cubicBezTo>
                  <a:cubicBezTo>
                    <a:pt x="2852" y="14201"/>
                    <a:pt x="3254" y="13985"/>
                    <a:pt x="3781" y="13921"/>
                  </a:cubicBezTo>
                  <a:cubicBezTo>
                    <a:pt x="3478" y="17288"/>
                    <a:pt x="10842" y="21600"/>
                    <a:pt x="15439" y="15389"/>
                  </a:cubicBezTo>
                  <a:cubicBezTo>
                    <a:pt x="21455" y="7260"/>
                    <a:pt x="18417" y="2318"/>
                    <a:pt x="15439" y="1652"/>
                  </a:cubicBezTo>
                  <a:cubicBezTo>
                    <a:pt x="14373" y="1414"/>
                    <a:pt x="12443" y="1819"/>
                    <a:pt x="11257" y="4137"/>
                  </a:cubicBezTo>
                  <a:cubicBezTo>
                    <a:pt x="10550" y="3724"/>
                    <a:pt x="9680" y="2761"/>
                    <a:pt x="9680" y="525"/>
                  </a:cubicBezTo>
                  <a:cubicBezTo>
                    <a:pt x="9680" y="175"/>
                    <a:pt x="9217" y="0"/>
                    <a:pt x="8754" y="0"/>
                  </a:cubicBezTo>
                  <a:close/>
                </a:path>
              </a:pathLst>
            </a:custGeom>
            <a:solidFill>
              <a:srgbClr val="D3514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7" name="Google Shape;167;p10"/>
            <p:cNvGrpSpPr/>
            <p:nvPr/>
          </p:nvGrpSpPr>
          <p:grpSpPr>
            <a:xfrm>
              <a:off x="-2" y="-3"/>
              <a:ext cx="3726766" cy="5291819"/>
              <a:chOff x="-1" y="-1"/>
              <a:chExt cx="3726765" cy="5291818"/>
            </a:xfrm>
          </p:grpSpPr>
          <p:grpSp>
            <p:nvGrpSpPr>
              <p:cNvPr id="168" name="Google Shape;168;p10"/>
              <p:cNvGrpSpPr/>
              <p:nvPr/>
            </p:nvGrpSpPr>
            <p:grpSpPr>
              <a:xfrm>
                <a:off x="811739" y="-1"/>
                <a:ext cx="2077777" cy="5291818"/>
                <a:chOff x="0" y="0"/>
                <a:chExt cx="2077775" cy="5291817"/>
              </a:xfrm>
            </p:grpSpPr>
            <p:pic>
              <p:nvPicPr>
                <p:cNvPr id="169" name="Google Shape;169;p10" descr="Изображение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787868" y="1146240"/>
                  <a:ext cx="502147" cy="31395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0" name="Google Shape;170;p10"/>
                <p:cNvSpPr/>
                <p:nvPr/>
              </p:nvSpPr>
              <p:spPr>
                <a:xfrm>
                  <a:off x="0" y="0"/>
                  <a:ext cx="2077775" cy="52918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5" h="21536" extrusionOk="0">
                      <a:moveTo>
                        <a:pt x="10758" y="0"/>
                      </a:moveTo>
                      <a:cubicBezTo>
                        <a:pt x="9440" y="5"/>
                        <a:pt x="8699" y="263"/>
                        <a:pt x="8425" y="635"/>
                      </a:cubicBezTo>
                      <a:cubicBezTo>
                        <a:pt x="8301" y="812"/>
                        <a:pt x="8289" y="1023"/>
                        <a:pt x="8330" y="1249"/>
                      </a:cubicBezTo>
                      <a:cubicBezTo>
                        <a:pt x="8262" y="1249"/>
                        <a:pt x="8178" y="1249"/>
                        <a:pt x="8082" y="1249"/>
                      </a:cubicBezTo>
                      <a:cubicBezTo>
                        <a:pt x="7642" y="1260"/>
                        <a:pt x="7974" y="1654"/>
                        <a:pt x="8262" y="1885"/>
                      </a:cubicBezTo>
                      <a:cubicBezTo>
                        <a:pt x="8317" y="1934"/>
                        <a:pt x="8451" y="1923"/>
                        <a:pt x="8506" y="1917"/>
                      </a:cubicBezTo>
                      <a:cubicBezTo>
                        <a:pt x="8644" y="2311"/>
                        <a:pt x="8769" y="2428"/>
                        <a:pt x="9167" y="2601"/>
                      </a:cubicBezTo>
                      <a:lnTo>
                        <a:pt x="9167" y="2789"/>
                      </a:lnTo>
                      <a:cubicBezTo>
                        <a:pt x="9153" y="3032"/>
                        <a:pt x="8699" y="3329"/>
                        <a:pt x="8150" y="3442"/>
                      </a:cubicBezTo>
                      <a:cubicBezTo>
                        <a:pt x="7944" y="3485"/>
                        <a:pt x="7631" y="3511"/>
                        <a:pt x="7631" y="3511"/>
                      </a:cubicBezTo>
                      <a:cubicBezTo>
                        <a:pt x="5271" y="3657"/>
                        <a:pt x="4500" y="3991"/>
                        <a:pt x="4307" y="4799"/>
                      </a:cubicBezTo>
                      <a:cubicBezTo>
                        <a:pt x="4211" y="5165"/>
                        <a:pt x="4198" y="5989"/>
                        <a:pt x="3964" y="6716"/>
                      </a:cubicBezTo>
                      <a:cubicBezTo>
                        <a:pt x="3923" y="6835"/>
                        <a:pt x="3871" y="6948"/>
                        <a:pt x="3788" y="7067"/>
                      </a:cubicBezTo>
                      <a:cubicBezTo>
                        <a:pt x="3610" y="7331"/>
                        <a:pt x="3267" y="7880"/>
                        <a:pt x="3171" y="8279"/>
                      </a:cubicBezTo>
                      <a:cubicBezTo>
                        <a:pt x="2965" y="9178"/>
                        <a:pt x="2745" y="9534"/>
                        <a:pt x="2566" y="10208"/>
                      </a:cubicBezTo>
                      <a:cubicBezTo>
                        <a:pt x="2552" y="10272"/>
                        <a:pt x="2485" y="10391"/>
                        <a:pt x="2485" y="10391"/>
                      </a:cubicBezTo>
                      <a:cubicBezTo>
                        <a:pt x="2306" y="10693"/>
                        <a:pt x="1878" y="10784"/>
                        <a:pt x="1494" y="10913"/>
                      </a:cubicBezTo>
                      <a:cubicBezTo>
                        <a:pt x="917" y="11107"/>
                        <a:pt x="672" y="11462"/>
                        <a:pt x="96" y="11672"/>
                      </a:cubicBezTo>
                      <a:cubicBezTo>
                        <a:pt x="54" y="11683"/>
                        <a:pt x="28" y="11705"/>
                        <a:pt x="14" y="11721"/>
                      </a:cubicBezTo>
                      <a:cubicBezTo>
                        <a:pt x="-27" y="11759"/>
                        <a:pt x="13" y="11802"/>
                        <a:pt x="302" y="11797"/>
                      </a:cubicBezTo>
                      <a:cubicBezTo>
                        <a:pt x="741" y="11786"/>
                        <a:pt x="1290" y="11467"/>
                        <a:pt x="1400" y="11489"/>
                      </a:cubicBezTo>
                      <a:cubicBezTo>
                        <a:pt x="1482" y="11505"/>
                        <a:pt x="1452" y="11516"/>
                        <a:pt x="1438" y="11613"/>
                      </a:cubicBezTo>
                      <a:cubicBezTo>
                        <a:pt x="1356" y="11856"/>
                        <a:pt x="1081" y="12297"/>
                        <a:pt x="1026" y="12377"/>
                      </a:cubicBezTo>
                      <a:cubicBezTo>
                        <a:pt x="1013" y="12388"/>
                        <a:pt x="1014" y="12405"/>
                        <a:pt x="1001" y="12416"/>
                      </a:cubicBezTo>
                      <a:lnTo>
                        <a:pt x="906" y="12561"/>
                      </a:lnTo>
                      <a:cubicBezTo>
                        <a:pt x="879" y="12604"/>
                        <a:pt x="917" y="12654"/>
                        <a:pt x="1013" y="12680"/>
                      </a:cubicBezTo>
                      <a:cubicBezTo>
                        <a:pt x="1055" y="12691"/>
                        <a:pt x="1097" y="12691"/>
                        <a:pt x="1138" y="12691"/>
                      </a:cubicBezTo>
                      <a:cubicBezTo>
                        <a:pt x="1248" y="12691"/>
                        <a:pt x="1359" y="12663"/>
                        <a:pt x="1387" y="12615"/>
                      </a:cubicBezTo>
                      <a:lnTo>
                        <a:pt x="1494" y="12458"/>
                      </a:lnTo>
                      <a:cubicBezTo>
                        <a:pt x="1549" y="12399"/>
                        <a:pt x="1630" y="12308"/>
                        <a:pt x="1713" y="12206"/>
                      </a:cubicBezTo>
                      <a:cubicBezTo>
                        <a:pt x="1795" y="12109"/>
                        <a:pt x="1892" y="11995"/>
                        <a:pt x="1974" y="11888"/>
                      </a:cubicBezTo>
                      <a:cubicBezTo>
                        <a:pt x="1988" y="11888"/>
                        <a:pt x="1991" y="11888"/>
                        <a:pt x="2004" y="11888"/>
                      </a:cubicBezTo>
                      <a:cubicBezTo>
                        <a:pt x="1894" y="12103"/>
                        <a:pt x="1727" y="12449"/>
                        <a:pt x="1631" y="12627"/>
                      </a:cubicBezTo>
                      <a:lnTo>
                        <a:pt x="1575" y="12717"/>
                      </a:lnTo>
                      <a:cubicBezTo>
                        <a:pt x="1562" y="12744"/>
                        <a:pt x="1578" y="12767"/>
                        <a:pt x="1605" y="12788"/>
                      </a:cubicBezTo>
                      <a:cubicBezTo>
                        <a:pt x="1619" y="12820"/>
                        <a:pt x="1661" y="12837"/>
                        <a:pt x="1730" y="12842"/>
                      </a:cubicBezTo>
                      <a:cubicBezTo>
                        <a:pt x="1840" y="12853"/>
                        <a:pt x="1906" y="12847"/>
                        <a:pt x="1974" y="12820"/>
                      </a:cubicBezTo>
                      <a:cubicBezTo>
                        <a:pt x="2029" y="12809"/>
                        <a:pt x="2058" y="12788"/>
                        <a:pt x="2086" y="12761"/>
                      </a:cubicBezTo>
                      <a:lnTo>
                        <a:pt x="2180" y="12610"/>
                      </a:lnTo>
                      <a:cubicBezTo>
                        <a:pt x="2304" y="12427"/>
                        <a:pt x="2481" y="12157"/>
                        <a:pt x="2605" y="11973"/>
                      </a:cubicBezTo>
                      <a:cubicBezTo>
                        <a:pt x="2618" y="11968"/>
                        <a:pt x="2635" y="11975"/>
                        <a:pt x="2635" y="11980"/>
                      </a:cubicBezTo>
                      <a:cubicBezTo>
                        <a:pt x="2621" y="12045"/>
                        <a:pt x="2606" y="12114"/>
                        <a:pt x="2579" y="12184"/>
                      </a:cubicBezTo>
                      <a:lnTo>
                        <a:pt x="2429" y="12642"/>
                      </a:lnTo>
                      <a:cubicBezTo>
                        <a:pt x="2415" y="12696"/>
                        <a:pt x="2497" y="12749"/>
                        <a:pt x="2635" y="12755"/>
                      </a:cubicBezTo>
                      <a:cubicBezTo>
                        <a:pt x="2648" y="12755"/>
                        <a:pt x="2660" y="12755"/>
                        <a:pt x="2673" y="12755"/>
                      </a:cubicBezTo>
                      <a:cubicBezTo>
                        <a:pt x="2797" y="12755"/>
                        <a:pt x="2908" y="12717"/>
                        <a:pt x="2922" y="12669"/>
                      </a:cubicBezTo>
                      <a:lnTo>
                        <a:pt x="3004" y="12438"/>
                      </a:lnTo>
                      <a:cubicBezTo>
                        <a:pt x="3086" y="12282"/>
                        <a:pt x="3209" y="12066"/>
                        <a:pt x="3291" y="11904"/>
                      </a:cubicBezTo>
                      <a:cubicBezTo>
                        <a:pt x="3305" y="11894"/>
                        <a:pt x="3334" y="11899"/>
                        <a:pt x="3334" y="11909"/>
                      </a:cubicBezTo>
                      <a:cubicBezTo>
                        <a:pt x="3320" y="12006"/>
                        <a:pt x="3322" y="12115"/>
                        <a:pt x="3308" y="12223"/>
                      </a:cubicBezTo>
                      <a:cubicBezTo>
                        <a:pt x="3308" y="12239"/>
                        <a:pt x="3305" y="12260"/>
                        <a:pt x="3291" y="12276"/>
                      </a:cubicBezTo>
                      <a:lnTo>
                        <a:pt x="3265" y="12399"/>
                      </a:lnTo>
                      <a:cubicBezTo>
                        <a:pt x="3251" y="12442"/>
                        <a:pt x="3348" y="12487"/>
                        <a:pt x="3458" y="12492"/>
                      </a:cubicBezTo>
                      <a:cubicBezTo>
                        <a:pt x="3458" y="12492"/>
                        <a:pt x="3471" y="12492"/>
                        <a:pt x="3471" y="12492"/>
                      </a:cubicBezTo>
                      <a:cubicBezTo>
                        <a:pt x="3581" y="12492"/>
                        <a:pt x="3677" y="12459"/>
                        <a:pt x="3677" y="12416"/>
                      </a:cubicBezTo>
                      <a:lnTo>
                        <a:pt x="3703" y="12313"/>
                      </a:lnTo>
                      <a:cubicBezTo>
                        <a:pt x="3703" y="12303"/>
                        <a:pt x="3720" y="12292"/>
                        <a:pt x="3720" y="12281"/>
                      </a:cubicBezTo>
                      <a:cubicBezTo>
                        <a:pt x="3830" y="11748"/>
                        <a:pt x="3896" y="11834"/>
                        <a:pt x="3964" y="11591"/>
                      </a:cubicBezTo>
                      <a:cubicBezTo>
                        <a:pt x="4033" y="11317"/>
                        <a:pt x="4129" y="11097"/>
                        <a:pt x="4033" y="10822"/>
                      </a:cubicBezTo>
                      <a:cubicBezTo>
                        <a:pt x="4033" y="10806"/>
                        <a:pt x="4019" y="10789"/>
                        <a:pt x="4033" y="10773"/>
                      </a:cubicBezTo>
                      <a:cubicBezTo>
                        <a:pt x="4074" y="10622"/>
                        <a:pt x="4294" y="10422"/>
                        <a:pt x="4582" y="10034"/>
                      </a:cubicBezTo>
                      <a:cubicBezTo>
                        <a:pt x="5378" y="8919"/>
                        <a:pt x="5611" y="8640"/>
                        <a:pt x="6092" y="7348"/>
                      </a:cubicBezTo>
                      <a:lnTo>
                        <a:pt x="6328" y="6748"/>
                      </a:lnTo>
                      <a:cubicBezTo>
                        <a:pt x="6341" y="6716"/>
                        <a:pt x="6464" y="6716"/>
                        <a:pt x="6478" y="6748"/>
                      </a:cubicBezTo>
                      <a:cubicBezTo>
                        <a:pt x="6491" y="6808"/>
                        <a:pt x="6502" y="6868"/>
                        <a:pt x="6516" y="6922"/>
                      </a:cubicBezTo>
                      <a:cubicBezTo>
                        <a:pt x="6804" y="7929"/>
                        <a:pt x="6448" y="8661"/>
                        <a:pt x="6448" y="8661"/>
                      </a:cubicBezTo>
                      <a:cubicBezTo>
                        <a:pt x="5967" y="9975"/>
                        <a:pt x="5761" y="10762"/>
                        <a:pt x="6036" y="12238"/>
                      </a:cubicBezTo>
                      <a:cubicBezTo>
                        <a:pt x="6118" y="12690"/>
                        <a:pt x="6298" y="13246"/>
                        <a:pt x="6422" y="13655"/>
                      </a:cubicBezTo>
                      <a:cubicBezTo>
                        <a:pt x="6504" y="13914"/>
                        <a:pt x="6545" y="14172"/>
                        <a:pt x="6559" y="14436"/>
                      </a:cubicBezTo>
                      <a:cubicBezTo>
                        <a:pt x="6600" y="16758"/>
                        <a:pt x="6969" y="17237"/>
                        <a:pt x="7820" y="19607"/>
                      </a:cubicBezTo>
                      <a:cubicBezTo>
                        <a:pt x="7957" y="19984"/>
                        <a:pt x="7810" y="20189"/>
                        <a:pt x="7700" y="20313"/>
                      </a:cubicBezTo>
                      <a:cubicBezTo>
                        <a:pt x="7590" y="20436"/>
                        <a:pt x="6518" y="20958"/>
                        <a:pt x="6216" y="21104"/>
                      </a:cubicBezTo>
                      <a:cubicBezTo>
                        <a:pt x="6038" y="21190"/>
                        <a:pt x="5501" y="21336"/>
                        <a:pt x="5899" y="21417"/>
                      </a:cubicBezTo>
                      <a:cubicBezTo>
                        <a:pt x="6777" y="21600"/>
                        <a:pt x="8204" y="21595"/>
                        <a:pt x="9124" y="21245"/>
                      </a:cubicBezTo>
                      <a:cubicBezTo>
                        <a:pt x="9357" y="21154"/>
                        <a:pt x="9332" y="21002"/>
                        <a:pt x="9497" y="20900"/>
                      </a:cubicBezTo>
                      <a:cubicBezTo>
                        <a:pt x="9662" y="20803"/>
                        <a:pt x="9838" y="20764"/>
                        <a:pt x="10016" y="20619"/>
                      </a:cubicBezTo>
                      <a:cubicBezTo>
                        <a:pt x="10208" y="20474"/>
                        <a:pt x="9921" y="20108"/>
                        <a:pt x="9866" y="19580"/>
                      </a:cubicBezTo>
                      <a:cubicBezTo>
                        <a:pt x="9838" y="19349"/>
                        <a:pt x="9895" y="18583"/>
                        <a:pt x="9977" y="17867"/>
                      </a:cubicBezTo>
                      <a:cubicBezTo>
                        <a:pt x="10142" y="16466"/>
                        <a:pt x="10513" y="16407"/>
                        <a:pt x="10321" y="14554"/>
                      </a:cubicBezTo>
                      <a:cubicBezTo>
                        <a:pt x="10321" y="14554"/>
                        <a:pt x="10417" y="14059"/>
                        <a:pt x="10514" y="13386"/>
                      </a:cubicBezTo>
                      <a:cubicBezTo>
                        <a:pt x="10568" y="12998"/>
                        <a:pt x="10664" y="12325"/>
                        <a:pt x="10719" y="11904"/>
                      </a:cubicBezTo>
                      <a:cubicBezTo>
                        <a:pt x="10719" y="11883"/>
                        <a:pt x="10801" y="11883"/>
                        <a:pt x="10801" y="11904"/>
                      </a:cubicBezTo>
                      <a:cubicBezTo>
                        <a:pt x="10870" y="12325"/>
                        <a:pt x="10952" y="12998"/>
                        <a:pt x="11007" y="13386"/>
                      </a:cubicBezTo>
                      <a:cubicBezTo>
                        <a:pt x="11103" y="14054"/>
                        <a:pt x="11200" y="14554"/>
                        <a:pt x="11200" y="14554"/>
                      </a:cubicBezTo>
                      <a:cubicBezTo>
                        <a:pt x="11008" y="16407"/>
                        <a:pt x="11378" y="16461"/>
                        <a:pt x="11543" y="17867"/>
                      </a:cubicBezTo>
                      <a:cubicBezTo>
                        <a:pt x="11625" y="18583"/>
                        <a:pt x="11678" y="19349"/>
                        <a:pt x="11650" y="19580"/>
                      </a:cubicBezTo>
                      <a:cubicBezTo>
                        <a:pt x="11595" y="20114"/>
                        <a:pt x="11308" y="20474"/>
                        <a:pt x="11500" y="20619"/>
                      </a:cubicBezTo>
                      <a:cubicBezTo>
                        <a:pt x="11678" y="20759"/>
                        <a:pt x="11859" y="20798"/>
                        <a:pt x="12023" y="20900"/>
                      </a:cubicBezTo>
                      <a:cubicBezTo>
                        <a:pt x="12188" y="20997"/>
                        <a:pt x="12159" y="21154"/>
                        <a:pt x="12392" y="21245"/>
                      </a:cubicBezTo>
                      <a:cubicBezTo>
                        <a:pt x="13312" y="21595"/>
                        <a:pt x="14739" y="21600"/>
                        <a:pt x="15617" y="21417"/>
                      </a:cubicBezTo>
                      <a:cubicBezTo>
                        <a:pt x="16015" y="21331"/>
                        <a:pt x="15492" y="21190"/>
                        <a:pt x="15300" y="21104"/>
                      </a:cubicBezTo>
                      <a:cubicBezTo>
                        <a:pt x="14998" y="20953"/>
                        <a:pt x="13916" y="20436"/>
                        <a:pt x="13820" y="20313"/>
                      </a:cubicBezTo>
                      <a:cubicBezTo>
                        <a:pt x="13711" y="20189"/>
                        <a:pt x="13559" y="19984"/>
                        <a:pt x="13696" y="19607"/>
                      </a:cubicBezTo>
                      <a:cubicBezTo>
                        <a:pt x="14561" y="17237"/>
                        <a:pt x="14929" y="16758"/>
                        <a:pt x="14957" y="14436"/>
                      </a:cubicBezTo>
                      <a:cubicBezTo>
                        <a:pt x="14957" y="14178"/>
                        <a:pt x="15012" y="13919"/>
                        <a:pt x="15094" y="13660"/>
                      </a:cubicBezTo>
                      <a:cubicBezTo>
                        <a:pt x="15231" y="13251"/>
                        <a:pt x="15412" y="12690"/>
                        <a:pt x="15480" y="12243"/>
                      </a:cubicBezTo>
                      <a:cubicBezTo>
                        <a:pt x="15713" y="10729"/>
                        <a:pt x="15549" y="9982"/>
                        <a:pt x="15068" y="8667"/>
                      </a:cubicBezTo>
                      <a:cubicBezTo>
                        <a:pt x="15068" y="8667"/>
                        <a:pt x="14725" y="7934"/>
                        <a:pt x="15000" y="6927"/>
                      </a:cubicBezTo>
                      <a:cubicBezTo>
                        <a:pt x="15013" y="6873"/>
                        <a:pt x="15029" y="6814"/>
                        <a:pt x="15043" y="6755"/>
                      </a:cubicBezTo>
                      <a:cubicBezTo>
                        <a:pt x="15056" y="6723"/>
                        <a:pt x="15179" y="6717"/>
                        <a:pt x="15193" y="6755"/>
                      </a:cubicBezTo>
                      <a:lnTo>
                        <a:pt x="15424" y="7353"/>
                      </a:lnTo>
                      <a:cubicBezTo>
                        <a:pt x="15905" y="8646"/>
                        <a:pt x="16138" y="8926"/>
                        <a:pt x="16934" y="10041"/>
                      </a:cubicBezTo>
                      <a:cubicBezTo>
                        <a:pt x="17222" y="10434"/>
                        <a:pt x="17442" y="10633"/>
                        <a:pt x="17483" y="10778"/>
                      </a:cubicBezTo>
                      <a:cubicBezTo>
                        <a:pt x="17483" y="10794"/>
                        <a:pt x="17483" y="10811"/>
                        <a:pt x="17483" y="10827"/>
                      </a:cubicBezTo>
                      <a:cubicBezTo>
                        <a:pt x="17387" y="11102"/>
                        <a:pt x="17469" y="11327"/>
                        <a:pt x="17552" y="11596"/>
                      </a:cubicBezTo>
                      <a:cubicBezTo>
                        <a:pt x="17620" y="11839"/>
                        <a:pt x="17691" y="11753"/>
                        <a:pt x="17800" y="12287"/>
                      </a:cubicBezTo>
                      <a:cubicBezTo>
                        <a:pt x="17800" y="12297"/>
                        <a:pt x="17800" y="12308"/>
                        <a:pt x="17813" y="12319"/>
                      </a:cubicBezTo>
                      <a:lnTo>
                        <a:pt x="17839" y="12421"/>
                      </a:lnTo>
                      <a:cubicBezTo>
                        <a:pt x="17853" y="12464"/>
                        <a:pt x="17935" y="12497"/>
                        <a:pt x="18045" y="12497"/>
                      </a:cubicBezTo>
                      <a:cubicBezTo>
                        <a:pt x="18045" y="12497"/>
                        <a:pt x="18062" y="12497"/>
                        <a:pt x="18062" y="12497"/>
                      </a:cubicBezTo>
                      <a:cubicBezTo>
                        <a:pt x="18172" y="12492"/>
                        <a:pt x="18264" y="12453"/>
                        <a:pt x="18251" y="12404"/>
                      </a:cubicBezTo>
                      <a:lnTo>
                        <a:pt x="18225" y="12281"/>
                      </a:lnTo>
                      <a:cubicBezTo>
                        <a:pt x="18225" y="12265"/>
                        <a:pt x="18226" y="12244"/>
                        <a:pt x="18212" y="12228"/>
                      </a:cubicBezTo>
                      <a:cubicBezTo>
                        <a:pt x="18198" y="12120"/>
                        <a:pt x="18196" y="12011"/>
                        <a:pt x="18182" y="11915"/>
                      </a:cubicBezTo>
                      <a:cubicBezTo>
                        <a:pt x="18182" y="11904"/>
                        <a:pt x="18211" y="11904"/>
                        <a:pt x="18225" y="11909"/>
                      </a:cubicBezTo>
                      <a:cubicBezTo>
                        <a:pt x="18307" y="12071"/>
                        <a:pt x="18430" y="12292"/>
                        <a:pt x="18512" y="12443"/>
                      </a:cubicBezTo>
                      <a:lnTo>
                        <a:pt x="18594" y="12674"/>
                      </a:lnTo>
                      <a:cubicBezTo>
                        <a:pt x="18608" y="12722"/>
                        <a:pt x="18719" y="12761"/>
                        <a:pt x="18843" y="12761"/>
                      </a:cubicBezTo>
                      <a:cubicBezTo>
                        <a:pt x="18856" y="12761"/>
                        <a:pt x="18872" y="12761"/>
                        <a:pt x="18886" y="12761"/>
                      </a:cubicBezTo>
                      <a:cubicBezTo>
                        <a:pt x="19023" y="12750"/>
                        <a:pt x="19105" y="12701"/>
                        <a:pt x="19091" y="12647"/>
                      </a:cubicBezTo>
                      <a:lnTo>
                        <a:pt x="18937" y="12189"/>
                      </a:lnTo>
                      <a:cubicBezTo>
                        <a:pt x="18923" y="12119"/>
                        <a:pt x="18913" y="12044"/>
                        <a:pt x="18886" y="11985"/>
                      </a:cubicBezTo>
                      <a:cubicBezTo>
                        <a:pt x="18886" y="11980"/>
                        <a:pt x="18898" y="11980"/>
                        <a:pt x="18911" y="11980"/>
                      </a:cubicBezTo>
                      <a:cubicBezTo>
                        <a:pt x="19035" y="12163"/>
                        <a:pt x="19199" y="12432"/>
                        <a:pt x="19336" y="12615"/>
                      </a:cubicBezTo>
                      <a:lnTo>
                        <a:pt x="19435" y="12766"/>
                      </a:lnTo>
                      <a:cubicBezTo>
                        <a:pt x="19448" y="12793"/>
                        <a:pt x="19487" y="12809"/>
                        <a:pt x="19542" y="12825"/>
                      </a:cubicBezTo>
                      <a:cubicBezTo>
                        <a:pt x="19597" y="12852"/>
                        <a:pt x="19681" y="12858"/>
                        <a:pt x="19791" y="12847"/>
                      </a:cubicBezTo>
                      <a:cubicBezTo>
                        <a:pt x="19859" y="12842"/>
                        <a:pt x="19901" y="12820"/>
                        <a:pt x="19915" y="12793"/>
                      </a:cubicBezTo>
                      <a:cubicBezTo>
                        <a:pt x="19942" y="12772"/>
                        <a:pt x="19954" y="12744"/>
                        <a:pt x="19941" y="12723"/>
                      </a:cubicBezTo>
                      <a:lnTo>
                        <a:pt x="19885" y="12632"/>
                      </a:lnTo>
                      <a:cubicBezTo>
                        <a:pt x="19789" y="12459"/>
                        <a:pt x="19626" y="12108"/>
                        <a:pt x="19516" y="11893"/>
                      </a:cubicBezTo>
                      <a:cubicBezTo>
                        <a:pt x="19530" y="11893"/>
                        <a:pt x="19528" y="11893"/>
                        <a:pt x="19542" y="11893"/>
                      </a:cubicBezTo>
                      <a:cubicBezTo>
                        <a:pt x="19624" y="12000"/>
                        <a:pt x="19721" y="12108"/>
                        <a:pt x="19803" y="12211"/>
                      </a:cubicBezTo>
                      <a:cubicBezTo>
                        <a:pt x="19886" y="12313"/>
                        <a:pt x="19967" y="12406"/>
                        <a:pt x="20022" y="12465"/>
                      </a:cubicBezTo>
                      <a:lnTo>
                        <a:pt x="20134" y="12620"/>
                      </a:lnTo>
                      <a:cubicBezTo>
                        <a:pt x="20161" y="12663"/>
                        <a:pt x="20268" y="12696"/>
                        <a:pt x="20378" y="12696"/>
                      </a:cubicBezTo>
                      <a:cubicBezTo>
                        <a:pt x="20419" y="12696"/>
                        <a:pt x="20461" y="12691"/>
                        <a:pt x="20502" y="12685"/>
                      </a:cubicBezTo>
                      <a:cubicBezTo>
                        <a:pt x="20599" y="12664"/>
                        <a:pt x="20655" y="12614"/>
                        <a:pt x="20614" y="12566"/>
                      </a:cubicBezTo>
                      <a:lnTo>
                        <a:pt x="20515" y="12421"/>
                      </a:lnTo>
                      <a:cubicBezTo>
                        <a:pt x="20502" y="12410"/>
                        <a:pt x="20503" y="12395"/>
                        <a:pt x="20490" y="12384"/>
                      </a:cubicBezTo>
                      <a:cubicBezTo>
                        <a:pt x="20435" y="12303"/>
                        <a:pt x="20160" y="11861"/>
                        <a:pt x="20078" y="11618"/>
                      </a:cubicBezTo>
                      <a:cubicBezTo>
                        <a:pt x="20064" y="11521"/>
                        <a:pt x="20038" y="11512"/>
                        <a:pt x="20121" y="11495"/>
                      </a:cubicBezTo>
                      <a:cubicBezTo>
                        <a:pt x="20231" y="11468"/>
                        <a:pt x="20793" y="11791"/>
                        <a:pt x="21219" y="11802"/>
                      </a:cubicBezTo>
                      <a:cubicBezTo>
                        <a:pt x="21534" y="11802"/>
                        <a:pt x="21573" y="11759"/>
                        <a:pt x="21532" y="11721"/>
                      </a:cubicBezTo>
                      <a:cubicBezTo>
                        <a:pt x="21518" y="11705"/>
                        <a:pt x="21492" y="11683"/>
                        <a:pt x="21450" y="11672"/>
                      </a:cubicBezTo>
                      <a:cubicBezTo>
                        <a:pt x="20874" y="11462"/>
                        <a:pt x="20629" y="11107"/>
                        <a:pt x="20052" y="10913"/>
                      </a:cubicBezTo>
                      <a:cubicBezTo>
                        <a:pt x="19668" y="10784"/>
                        <a:pt x="19240" y="10693"/>
                        <a:pt x="19061" y="10391"/>
                      </a:cubicBezTo>
                      <a:cubicBezTo>
                        <a:pt x="19061" y="10391"/>
                        <a:pt x="18994" y="10278"/>
                        <a:pt x="18980" y="10208"/>
                      </a:cubicBezTo>
                      <a:cubicBezTo>
                        <a:pt x="18801" y="9534"/>
                        <a:pt x="18581" y="9173"/>
                        <a:pt x="18375" y="8279"/>
                      </a:cubicBezTo>
                      <a:cubicBezTo>
                        <a:pt x="18279" y="7880"/>
                        <a:pt x="17936" y="7331"/>
                        <a:pt x="17758" y="7067"/>
                      </a:cubicBezTo>
                      <a:cubicBezTo>
                        <a:pt x="17675" y="6943"/>
                        <a:pt x="17609" y="6813"/>
                        <a:pt x="17582" y="6690"/>
                      </a:cubicBezTo>
                      <a:cubicBezTo>
                        <a:pt x="17362" y="5968"/>
                        <a:pt x="17335" y="5160"/>
                        <a:pt x="17239" y="4799"/>
                      </a:cubicBezTo>
                      <a:cubicBezTo>
                        <a:pt x="17046" y="3991"/>
                        <a:pt x="16275" y="3662"/>
                        <a:pt x="13915" y="3511"/>
                      </a:cubicBezTo>
                      <a:cubicBezTo>
                        <a:pt x="13915" y="3511"/>
                        <a:pt x="13602" y="3485"/>
                        <a:pt x="13396" y="3442"/>
                      </a:cubicBezTo>
                      <a:cubicBezTo>
                        <a:pt x="12847" y="3329"/>
                        <a:pt x="12393" y="3037"/>
                        <a:pt x="12379" y="2789"/>
                      </a:cubicBezTo>
                      <a:lnTo>
                        <a:pt x="12379" y="2601"/>
                      </a:lnTo>
                      <a:cubicBezTo>
                        <a:pt x="12764" y="2428"/>
                        <a:pt x="12898" y="2316"/>
                        <a:pt x="13035" y="1917"/>
                      </a:cubicBezTo>
                      <a:cubicBezTo>
                        <a:pt x="13090" y="1923"/>
                        <a:pt x="13229" y="1934"/>
                        <a:pt x="13284" y="1885"/>
                      </a:cubicBezTo>
                      <a:cubicBezTo>
                        <a:pt x="13586" y="1654"/>
                        <a:pt x="13904" y="1260"/>
                        <a:pt x="13464" y="1249"/>
                      </a:cubicBezTo>
                      <a:cubicBezTo>
                        <a:pt x="13368" y="1249"/>
                        <a:pt x="13284" y="1249"/>
                        <a:pt x="13216" y="1249"/>
                      </a:cubicBezTo>
                      <a:cubicBezTo>
                        <a:pt x="13257" y="1023"/>
                        <a:pt x="13258" y="812"/>
                        <a:pt x="13121" y="635"/>
                      </a:cubicBezTo>
                      <a:cubicBezTo>
                        <a:pt x="12847" y="263"/>
                        <a:pt x="12106" y="0"/>
                        <a:pt x="10788" y="0"/>
                      </a:cubicBezTo>
                      <a:cubicBezTo>
                        <a:pt x="10788" y="0"/>
                        <a:pt x="10771" y="0"/>
                        <a:pt x="10771" y="0"/>
                      </a:cubicBezTo>
                      <a:cubicBezTo>
                        <a:pt x="10771" y="0"/>
                        <a:pt x="10758" y="0"/>
                        <a:pt x="1075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71" name="Google Shape;171;p10"/>
              <p:cNvCxnSpPr/>
              <p:nvPr/>
            </p:nvCxnSpPr>
            <p:spPr>
              <a:xfrm>
                <a:off x="1932192" y="224179"/>
                <a:ext cx="1257554" cy="154391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2" name="Google Shape;172;p10"/>
              <p:cNvCxnSpPr/>
              <p:nvPr/>
            </p:nvCxnSpPr>
            <p:spPr>
              <a:xfrm>
                <a:off x="2014261" y="1523985"/>
                <a:ext cx="1182842" cy="351375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3" name="Google Shape;173;p10"/>
              <p:cNvCxnSpPr/>
              <p:nvPr/>
            </p:nvCxnSpPr>
            <p:spPr>
              <a:xfrm>
                <a:off x="2055241" y="1806404"/>
                <a:ext cx="1222663" cy="944399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4" name="Google Shape;174;p10"/>
              <p:cNvCxnSpPr/>
              <p:nvPr/>
            </p:nvCxnSpPr>
            <p:spPr>
              <a:xfrm>
                <a:off x="2132766" y="3056574"/>
                <a:ext cx="1083633" cy="40232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5" name="Google Shape;175;p10"/>
              <p:cNvCxnSpPr/>
              <p:nvPr/>
            </p:nvCxnSpPr>
            <p:spPr>
              <a:xfrm>
                <a:off x="2141678" y="3885380"/>
                <a:ext cx="1056753" cy="274578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6" name="Google Shape;176;p10"/>
              <p:cNvCxnSpPr/>
              <p:nvPr/>
            </p:nvCxnSpPr>
            <p:spPr>
              <a:xfrm>
                <a:off x="2091126" y="4257976"/>
                <a:ext cx="1139666" cy="627202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7" name="Google Shape;177;p10"/>
              <p:cNvCxnSpPr/>
              <p:nvPr/>
            </p:nvCxnSpPr>
            <p:spPr>
              <a:xfrm flipH="1">
                <a:off x="515913" y="1698566"/>
                <a:ext cx="1304206" cy="543386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8" name="Google Shape;178;p10"/>
              <p:cNvCxnSpPr/>
              <p:nvPr/>
            </p:nvCxnSpPr>
            <p:spPr>
              <a:xfrm flipH="1">
                <a:off x="459650" y="2328188"/>
                <a:ext cx="1265310" cy="829667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79" name="Google Shape;179;p10"/>
              <p:cNvCxnSpPr/>
              <p:nvPr/>
            </p:nvCxnSpPr>
            <p:spPr>
              <a:xfrm flipH="1">
                <a:off x="476722" y="2841961"/>
                <a:ext cx="1354263" cy="1154124"/>
              </a:xfrm>
              <a:prstGeom prst="straightConnector1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80" name="Google Shape;180;p10"/>
              <p:cNvSpPr/>
              <p:nvPr/>
            </p:nvSpPr>
            <p:spPr>
              <a:xfrm>
                <a:off x="3193903" y="168512"/>
                <a:ext cx="507461" cy="507459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10"/>
              <p:cNvSpPr/>
              <p:nvPr/>
            </p:nvSpPr>
            <p:spPr>
              <a:xfrm>
                <a:off x="3193903" y="1667112"/>
                <a:ext cx="507461" cy="507460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10"/>
              <p:cNvSpPr/>
              <p:nvPr/>
            </p:nvSpPr>
            <p:spPr>
              <a:xfrm>
                <a:off x="3219303" y="2660442"/>
                <a:ext cx="507461" cy="507461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10"/>
              <p:cNvSpPr/>
              <p:nvPr/>
            </p:nvSpPr>
            <p:spPr>
              <a:xfrm>
                <a:off x="3193903" y="3327545"/>
                <a:ext cx="507461" cy="507459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10"/>
              <p:cNvSpPr/>
              <p:nvPr/>
            </p:nvSpPr>
            <p:spPr>
              <a:xfrm>
                <a:off x="3193903" y="3993968"/>
                <a:ext cx="507461" cy="507461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3193903" y="4776288"/>
                <a:ext cx="507461" cy="507461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10"/>
              <p:cNvSpPr/>
              <p:nvPr/>
            </p:nvSpPr>
            <p:spPr>
              <a:xfrm>
                <a:off x="12699" y="2068345"/>
                <a:ext cx="507459" cy="507459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10"/>
              <p:cNvSpPr/>
              <p:nvPr/>
            </p:nvSpPr>
            <p:spPr>
              <a:xfrm>
                <a:off x="-1" y="3034827"/>
                <a:ext cx="507459" cy="507459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10"/>
              <p:cNvSpPr/>
              <p:nvPr/>
            </p:nvSpPr>
            <p:spPr>
              <a:xfrm>
                <a:off x="25398" y="3895425"/>
                <a:ext cx="507461" cy="507461"/>
              </a:xfrm>
              <a:prstGeom prst="ellipse">
                <a:avLst/>
              </a:prstGeom>
              <a:noFill/>
              <a:ln w="25400" cap="flat" cmpd="sng">
                <a:solidFill>
                  <a:srgbClr val="E0443C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10"/>
              <p:cNvSpPr/>
              <p:nvPr/>
            </p:nvSpPr>
            <p:spPr>
              <a:xfrm flipH="1">
                <a:off x="3261631" y="279552"/>
                <a:ext cx="371997" cy="285387"/>
              </a:xfrm>
              <a:custGeom>
                <a:avLst/>
                <a:gdLst/>
                <a:ahLst/>
                <a:cxnLst/>
                <a:rect l="l" t="t" r="r" b="b"/>
                <a:pathLst>
                  <a:path w="20765" h="21426" extrusionOk="0">
                    <a:moveTo>
                      <a:pt x="7654" y="0"/>
                    </a:moveTo>
                    <a:cubicBezTo>
                      <a:pt x="6294" y="19"/>
                      <a:pt x="4753" y="902"/>
                      <a:pt x="4110" y="2531"/>
                    </a:cubicBezTo>
                    <a:cubicBezTo>
                      <a:pt x="4110" y="2531"/>
                      <a:pt x="4104" y="2531"/>
                      <a:pt x="4104" y="2531"/>
                    </a:cubicBezTo>
                    <a:cubicBezTo>
                      <a:pt x="3722" y="3623"/>
                      <a:pt x="3929" y="4444"/>
                      <a:pt x="3945" y="4494"/>
                    </a:cubicBezTo>
                    <a:cubicBezTo>
                      <a:pt x="3976" y="4601"/>
                      <a:pt x="3935" y="4723"/>
                      <a:pt x="3855" y="4766"/>
                    </a:cubicBezTo>
                    <a:cubicBezTo>
                      <a:pt x="3839" y="4773"/>
                      <a:pt x="3828" y="4780"/>
                      <a:pt x="3812" y="4780"/>
                    </a:cubicBezTo>
                    <a:cubicBezTo>
                      <a:pt x="3743" y="4787"/>
                      <a:pt x="3679" y="4729"/>
                      <a:pt x="3653" y="4643"/>
                    </a:cubicBezTo>
                    <a:cubicBezTo>
                      <a:pt x="3642" y="4594"/>
                      <a:pt x="3430" y="3789"/>
                      <a:pt x="3722" y="2690"/>
                    </a:cubicBezTo>
                    <a:cubicBezTo>
                      <a:pt x="3754" y="2561"/>
                      <a:pt x="3690" y="2424"/>
                      <a:pt x="3590" y="2424"/>
                    </a:cubicBezTo>
                    <a:cubicBezTo>
                      <a:pt x="1950" y="2424"/>
                      <a:pt x="273" y="5523"/>
                      <a:pt x="347" y="7371"/>
                    </a:cubicBezTo>
                    <a:cubicBezTo>
                      <a:pt x="353" y="7514"/>
                      <a:pt x="475" y="7578"/>
                      <a:pt x="555" y="7492"/>
                    </a:cubicBezTo>
                    <a:cubicBezTo>
                      <a:pt x="778" y="7235"/>
                      <a:pt x="1021" y="7028"/>
                      <a:pt x="1281" y="6885"/>
                    </a:cubicBezTo>
                    <a:cubicBezTo>
                      <a:pt x="1350" y="6849"/>
                      <a:pt x="1429" y="6878"/>
                      <a:pt x="1472" y="6963"/>
                    </a:cubicBezTo>
                    <a:cubicBezTo>
                      <a:pt x="1530" y="7077"/>
                      <a:pt x="1487" y="7235"/>
                      <a:pt x="1397" y="7278"/>
                    </a:cubicBezTo>
                    <a:cubicBezTo>
                      <a:pt x="1036" y="7470"/>
                      <a:pt x="750" y="7771"/>
                      <a:pt x="516" y="8128"/>
                    </a:cubicBezTo>
                    <a:cubicBezTo>
                      <a:pt x="-529" y="10033"/>
                      <a:pt x="140" y="12852"/>
                      <a:pt x="1392" y="14422"/>
                    </a:cubicBezTo>
                    <a:cubicBezTo>
                      <a:pt x="1610" y="14679"/>
                      <a:pt x="1833" y="14901"/>
                      <a:pt x="2056" y="15087"/>
                    </a:cubicBezTo>
                    <a:cubicBezTo>
                      <a:pt x="2156" y="15165"/>
                      <a:pt x="2358" y="15309"/>
                      <a:pt x="2352" y="15323"/>
                    </a:cubicBezTo>
                    <a:cubicBezTo>
                      <a:pt x="3759" y="16380"/>
                      <a:pt x="5347" y="16294"/>
                      <a:pt x="5973" y="16215"/>
                    </a:cubicBezTo>
                    <a:cubicBezTo>
                      <a:pt x="6105" y="16201"/>
                      <a:pt x="6238" y="16243"/>
                      <a:pt x="6344" y="16343"/>
                    </a:cubicBezTo>
                    <a:cubicBezTo>
                      <a:pt x="6567" y="16542"/>
                      <a:pt x="8073" y="17949"/>
                      <a:pt x="10605" y="17871"/>
                    </a:cubicBezTo>
                    <a:cubicBezTo>
                      <a:pt x="11231" y="17849"/>
                      <a:pt x="12001" y="17750"/>
                      <a:pt x="12824" y="17400"/>
                    </a:cubicBezTo>
                    <a:cubicBezTo>
                      <a:pt x="13912" y="16936"/>
                      <a:pt x="14755" y="15759"/>
                      <a:pt x="14686" y="14324"/>
                    </a:cubicBezTo>
                    <a:cubicBezTo>
                      <a:pt x="14506" y="12368"/>
                      <a:pt x="13817" y="11204"/>
                      <a:pt x="12469" y="10376"/>
                    </a:cubicBezTo>
                    <a:cubicBezTo>
                      <a:pt x="11806" y="9969"/>
                      <a:pt x="11046" y="9897"/>
                      <a:pt x="10467" y="9925"/>
                    </a:cubicBezTo>
                    <a:cubicBezTo>
                      <a:pt x="10122" y="9947"/>
                      <a:pt x="9815" y="9998"/>
                      <a:pt x="9550" y="10055"/>
                    </a:cubicBezTo>
                    <a:lnTo>
                      <a:pt x="9512" y="10068"/>
                    </a:lnTo>
                    <a:cubicBezTo>
                      <a:pt x="8599" y="10282"/>
                      <a:pt x="8137" y="10661"/>
                      <a:pt x="8132" y="10668"/>
                    </a:cubicBezTo>
                    <a:cubicBezTo>
                      <a:pt x="8111" y="10690"/>
                      <a:pt x="8085" y="10697"/>
                      <a:pt x="8064" y="10697"/>
                    </a:cubicBezTo>
                    <a:cubicBezTo>
                      <a:pt x="8006" y="10704"/>
                      <a:pt x="7952" y="10668"/>
                      <a:pt x="7920" y="10597"/>
                    </a:cubicBezTo>
                    <a:cubicBezTo>
                      <a:pt x="7872" y="10497"/>
                      <a:pt x="7899" y="10369"/>
                      <a:pt x="7968" y="10305"/>
                    </a:cubicBezTo>
                    <a:cubicBezTo>
                      <a:pt x="7989" y="10290"/>
                      <a:pt x="8266" y="10061"/>
                      <a:pt x="8807" y="9847"/>
                    </a:cubicBezTo>
                    <a:cubicBezTo>
                      <a:pt x="8903" y="9812"/>
                      <a:pt x="8918" y="9640"/>
                      <a:pt x="8839" y="9569"/>
                    </a:cubicBezTo>
                    <a:cubicBezTo>
                      <a:pt x="8313" y="9097"/>
                      <a:pt x="7617" y="8269"/>
                      <a:pt x="7416" y="7070"/>
                    </a:cubicBezTo>
                    <a:cubicBezTo>
                      <a:pt x="7394" y="6956"/>
                      <a:pt x="7448" y="6842"/>
                      <a:pt x="7533" y="6820"/>
                    </a:cubicBezTo>
                    <a:cubicBezTo>
                      <a:pt x="7618" y="6792"/>
                      <a:pt x="7698" y="6864"/>
                      <a:pt x="7719" y="6986"/>
                    </a:cubicBezTo>
                    <a:cubicBezTo>
                      <a:pt x="7942" y="8320"/>
                      <a:pt x="8912" y="9178"/>
                      <a:pt x="9358" y="9506"/>
                    </a:cubicBezTo>
                    <a:cubicBezTo>
                      <a:pt x="9469" y="9585"/>
                      <a:pt x="9597" y="9619"/>
                      <a:pt x="9719" y="9591"/>
                    </a:cubicBezTo>
                    <a:cubicBezTo>
                      <a:pt x="10234" y="9491"/>
                      <a:pt x="11518" y="9333"/>
                      <a:pt x="12595" y="9997"/>
                    </a:cubicBezTo>
                    <a:cubicBezTo>
                      <a:pt x="12998" y="10239"/>
                      <a:pt x="13345" y="10520"/>
                      <a:pt x="13636" y="10827"/>
                    </a:cubicBezTo>
                    <a:cubicBezTo>
                      <a:pt x="13743" y="10941"/>
                      <a:pt x="13897" y="10947"/>
                      <a:pt x="14008" y="10840"/>
                    </a:cubicBezTo>
                    <a:cubicBezTo>
                      <a:pt x="14640" y="10240"/>
                      <a:pt x="15270" y="10012"/>
                      <a:pt x="15902" y="10155"/>
                    </a:cubicBezTo>
                    <a:cubicBezTo>
                      <a:pt x="16756" y="10355"/>
                      <a:pt x="17361" y="11204"/>
                      <a:pt x="17584" y="11690"/>
                    </a:cubicBezTo>
                    <a:cubicBezTo>
                      <a:pt x="17626" y="11783"/>
                      <a:pt x="17616" y="11911"/>
                      <a:pt x="17552" y="11982"/>
                    </a:cubicBezTo>
                    <a:cubicBezTo>
                      <a:pt x="17526" y="12010"/>
                      <a:pt x="17499" y="12024"/>
                      <a:pt x="17468" y="12024"/>
                    </a:cubicBezTo>
                    <a:cubicBezTo>
                      <a:pt x="17414" y="12031"/>
                      <a:pt x="17357" y="11995"/>
                      <a:pt x="17325" y="11924"/>
                    </a:cubicBezTo>
                    <a:cubicBezTo>
                      <a:pt x="17144" y="11531"/>
                      <a:pt x="16602" y="10748"/>
                      <a:pt x="15849" y="10577"/>
                    </a:cubicBezTo>
                    <a:cubicBezTo>
                      <a:pt x="15313" y="10455"/>
                      <a:pt x="14766" y="10647"/>
                      <a:pt x="14214" y="11168"/>
                    </a:cubicBezTo>
                    <a:cubicBezTo>
                      <a:pt x="14123" y="11253"/>
                      <a:pt x="14108" y="11417"/>
                      <a:pt x="14177" y="11531"/>
                    </a:cubicBezTo>
                    <a:cubicBezTo>
                      <a:pt x="14389" y="11874"/>
                      <a:pt x="14565" y="12261"/>
                      <a:pt x="14698" y="12682"/>
                    </a:cubicBezTo>
                    <a:cubicBezTo>
                      <a:pt x="14847" y="13168"/>
                      <a:pt x="14952" y="13694"/>
                      <a:pt x="15005" y="14315"/>
                    </a:cubicBezTo>
                    <a:cubicBezTo>
                      <a:pt x="16369" y="14965"/>
                      <a:pt x="19967" y="14601"/>
                      <a:pt x="20652" y="11447"/>
                    </a:cubicBezTo>
                    <a:cubicBezTo>
                      <a:pt x="21071" y="9519"/>
                      <a:pt x="20280" y="7207"/>
                      <a:pt x="19086" y="6629"/>
                    </a:cubicBezTo>
                    <a:cubicBezTo>
                      <a:pt x="18943" y="6557"/>
                      <a:pt x="18795" y="6679"/>
                      <a:pt x="18758" y="6878"/>
                    </a:cubicBezTo>
                    <a:cubicBezTo>
                      <a:pt x="18652" y="7471"/>
                      <a:pt x="18444" y="7943"/>
                      <a:pt x="18242" y="8257"/>
                    </a:cubicBezTo>
                    <a:cubicBezTo>
                      <a:pt x="18189" y="8335"/>
                      <a:pt x="18189" y="8457"/>
                      <a:pt x="18242" y="8542"/>
                    </a:cubicBezTo>
                    <a:cubicBezTo>
                      <a:pt x="18338" y="8692"/>
                      <a:pt x="18481" y="8970"/>
                      <a:pt x="18635" y="9441"/>
                    </a:cubicBezTo>
                    <a:cubicBezTo>
                      <a:pt x="18667" y="9541"/>
                      <a:pt x="18640" y="9677"/>
                      <a:pt x="18565" y="9727"/>
                    </a:cubicBezTo>
                    <a:cubicBezTo>
                      <a:pt x="18544" y="9741"/>
                      <a:pt x="18529" y="9747"/>
                      <a:pt x="18507" y="9747"/>
                    </a:cubicBezTo>
                    <a:cubicBezTo>
                      <a:pt x="18438" y="9754"/>
                      <a:pt x="18375" y="9699"/>
                      <a:pt x="18348" y="9613"/>
                    </a:cubicBezTo>
                    <a:cubicBezTo>
                      <a:pt x="18348" y="9606"/>
                      <a:pt x="18226" y="9178"/>
                      <a:pt x="17977" y="8792"/>
                    </a:cubicBezTo>
                    <a:cubicBezTo>
                      <a:pt x="17653" y="8300"/>
                      <a:pt x="17271" y="8107"/>
                      <a:pt x="16836" y="8221"/>
                    </a:cubicBezTo>
                    <a:cubicBezTo>
                      <a:pt x="16740" y="8243"/>
                      <a:pt x="16650" y="8149"/>
                      <a:pt x="16650" y="8014"/>
                    </a:cubicBezTo>
                    <a:cubicBezTo>
                      <a:pt x="16650" y="7907"/>
                      <a:pt x="16708" y="7821"/>
                      <a:pt x="16783" y="7806"/>
                    </a:cubicBezTo>
                    <a:cubicBezTo>
                      <a:pt x="17244" y="7685"/>
                      <a:pt x="17610" y="7885"/>
                      <a:pt x="17791" y="8021"/>
                    </a:cubicBezTo>
                    <a:cubicBezTo>
                      <a:pt x="17871" y="8078"/>
                      <a:pt x="17971" y="8056"/>
                      <a:pt x="18030" y="7956"/>
                    </a:cubicBezTo>
                    <a:cubicBezTo>
                      <a:pt x="18444" y="7299"/>
                      <a:pt x="18980" y="5844"/>
                      <a:pt x="18215" y="4331"/>
                    </a:cubicBezTo>
                    <a:cubicBezTo>
                      <a:pt x="17738" y="3389"/>
                      <a:pt x="16750" y="2823"/>
                      <a:pt x="15965" y="2788"/>
                    </a:cubicBezTo>
                    <a:cubicBezTo>
                      <a:pt x="15901" y="2788"/>
                      <a:pt x="15843" y="2789"/>
                      <a:pt x="15779" y="2797"/>
                    </a:cubicBezTo>
                    <a:cubicBezTo>
                      <a:pt x="15647" y="2811"/>
                      <a:pt x="15403" y="2823"/>
                      <a:pt x="15074" y="2930"/>
                    </a:cubicBezTo>
                    <a:cubicBezTo>
                      <a:pt x="14560" y="3095"/>
                      <a:pt x="14279" y="3381"/>
                      <a:pt x="14273" y="3381"/>
                    </a:cubicBezTo>
                    <a:cubicBezTo>
                      <a:pt x="14204" y="3452"/>
                      <a:pt x="14107" y="3432"/>
                      <a:pt x="14054" y="3332"/>
                    </a:cubicBezTo>
                    <a:cubicBezTo>
                      <a:pt x="14007" y="3239"/>
                      <a:pt x="14019" y="3102"/>
                      <a:pt x="14088" y="3038"/>
                    </a:cubicBezTo>
                    <a:cubicBezTo>
                      <a:pt x="14114" y="3009"/>
                      <a:pt x="14470" y="2668"/>
                      <a:pt x="15096" y="2482"/>
                    </a:cubicBezTo>
                    <a:cubicBezTo>
                      <a:pt x="15186" y="2454"/>
                      <a:pt x="15227" y="2303"/>
                      <a:pt x="15169" y="2203"/>
                    </a:cubicBezTo>
                    <a:cubicBezTo>
                      <a:pt x="14341" y="647"/>
                      <a:pt x="11471" y="-174"/>
                      <a:pt x="10170" y="640"/>
                    </a:cubicBezTo>
                    <a:cubicBezTo>
                      <a:pt x="10048" y="718"/>
                      <a:pt x="9996" y="918"/>
                      <a:pt x="10059" y="1075"/>
                    </a:cubicBezTo>
                    <a:cubicBezTo>
                      <a:pt x="10203" y="1460"/>
                      <a:pt x="10265" y="1903"/>
                      <a:pt x="10233" y="2324"/>
                    </a:cubicBezTo>
                    <a:cubicBezTo>
                      <a:pt x="10228" y="2431"/>
                      <a:pt x="10165" y="2511"/>
                      <a:pt x="10091" y="2518"/>
                    </a:cubicBezTo>
                    <a:cubicBezTo>
                      <a:pt x="10080" y="2518"/>
                      <a:pt x="10075" y="2518"/>
                      <a:pt x="10064" y="2518"/>
                    </a:cubicBezTo>
                    <a:cubicBezTo>
                      <a:pt x="9979" y="2504"/>
                      <a:pt x="9916" y="2403"/>
                      <a:pt x="9927" y="2281"/>
                    </a:cubicBezTo>
                    <a:cubicBezTo>
                      <a:pt x="9937" y="2139"/>
                      <a:pt x="10011" y="1105"/>
                      <a:pt x="9295" y="519"/>
                    </a:cubicBezTo>
                    <a:cubicBezTo>
                      <a:pt x="8854" y="160"/>
                      <a:pt x="8273" y="-9"/>
                      <a:pt x="7654" y="0"/>
                    </a:cubicBezTo>
                    <a:close/>
                    <a:moveTo>
                      <a:pt x="6930" y="3138"/>
                    </a:moveTo>
                    <a:cubicBezTo>
                      <a:pt x="7435" y="3143"/>
                      <a:pt x="7913" y="3350"/>
                      <a:pt x="8361" y="3760"/>
                    </a:cubicBezTo>
                    <a:cubicBezTo>
                      <a:pt x="8886" y="4238"/>
                      <a:pt x="9242" y="4894"/>
                      <a:pt x="9449" y="5351"/>
                    </a:cubicBezTo>
                    <a:cubicBezTo>
                      <a:pt x="9491" y="5443"/>
                      <a:pt x="9582" y="5479"/>
                      <a:pt x="9656" y="5429"/>
                    </a:cubicBezTo>
                    <a:cubicBezTo>
                      <a:pt x="10925" y="4508"/>
                      <a:pt x="12288" y="4694"/>
                      <a:pt x="13403" y="5951"/>
                    </a:cubicBezTo>
                    <a:cubicBezTo>
                      <a:pt x="13456" y="6008"/>
                      <a:pt x="13535" y="6014"/>
                      <a:pt x="13593" y="5957"/>
                    </a:cubicBezTo>
                    <a:cubicBezTo>
                      <a:pt x="13795" y="5757"/>
                      <a:pt x="14331" y="5352"/>
                      <a:pt x="15154" y="5616"/>
                    </a:cubicBezTo>
                    <a:cubicBezTo>
                      <a:pt x="15239" y="5630"/>
                      <a:pt x="15291" y="5744"/>
                      <a:pt x="15270" y="5866"/>
                    </a:cubicBezTo>
                    <a:cubicBezTo>
                      <a:pt x="15249" y="5980"/>
                      <a:pt x="15164" y="6044"/>
                      <a:pt x="15079" y="6015"/>
                    </a:cubicBezTo>
                    <a:cubicBezTo>
                      <a:pt x="14527" y="5865"/>
                      <a:pt x="14076" y="5966"/>
                      <a:pt x="13736" y="6330"/>
                    </a:cubicBezTo>
                    <a:cubicBezTo>
                      <a:pt x="13418" y="6672"/>
                      <a:pt x="13217" y="7242"/>
                      <a:pt x="13195" y="7855"/>
                    </a:cubicBezTo>
                    <a:cubicBezTo>
                      <a:pt x="13190" y="7963"/>
                      <a:pt x="13132" y="8049"/>
                      <a:pt x="13053" y="8056"/>
                    </a:cubicBezTo>
                    <a:cubicBezTo>
                      <a:pt x="13026" y="8056"/>
                      <a:pt x="13000" y="8056"/>
                      <a:pt x="12973" y="8027"/>
                    </a:cubicBezTo>
                    <a:cubicBezTo>
                      <a:pt x="12915" y="7984"/>
                      <a:pt x="12882" y="7899"/>
                      <a:pt x="12887" y="7813"/>
                    </a:cubicBezTo>
                    <a:cubicBezTo>
                      <a:pt x="12903" y="7335"/>
                      <a:pt x="13015" y="6879"/>
                      <a:pt x="13195" y="6508"/>
                    </a:cubicBezTo>
                    <a:cubicBezTo>
                      <a:pt x="13243" y="6415"/>
                      <a:pt x="13228" y="6294"/>
                      <a:pt x="13164" y="6223"/>
                    </a:cubicBezTo>
                    <a:cubicBezTo>
                      <a:pt x="11630" y="4531"/>
                      <a:pt x="10133" y="5486"/>
                      <a:pt x="9543" y="5993"/>
                    </a:cubicBezTo>
                    <a:cubicBezTo>
                      <a:pt x="9464" y="6057"/>
                      <a:pt x="9364" y="6022"/>
                      <a:pt x="9321" y="5908"/>
                    </a:cubicBezTo>
                    <a:cubicBezTo>
                      <a:pt x="9194" y="5558"/>
                      <a:pt x="8827" y="4687"/>
                      <a:pt x="8185" y="4101"/>
                    </a:cubicBezTo>
                    <a:cubicBezTo>
                      <a:pt x="7548" y="3523"/>
                      <a:pt x="6843" y="3402"/>
                      <a:pt x="6084" y="3745"/>
                    </a:cubicBezTo>
                    <a:cubicBezTo>
                      <a:pt x="5999" y="3780"/>
                      <a:pt x="5909" y="3716"/>
                      <a:pt x="5888" y="3602"/>
                    </a:cubicBezTo>
                    <a:cubicBezTo>
                      <a:pt x="5867" y="3495"/>
                      <a:pt x="5915" y="3374"/>
                      <a:pt x="5994" y="3345"/>
                    </a:cubicBezTo>
                    <a:cubicBezTo>
                      <a:pt x="6315" y="3203"/>
                      <a:pt x="6627" y="3135"/>
                      <a:pt x="6930" y="3138"/>
                    </a:cubicBezTo>
                    <a:close/>
                    <a:moveTo>
                      <a:pt x="4412" y="7119"/>
                    </a:moveTo>
                    <a:cubicBezTo>
                      <a:pt x="4454" y="7117"/>
                      <a:pt x="4496" y="7135"/>
                      <a:pt x="4528" y="7177"/>
                    </a:cubicBezTo>
                    <a:cubicBezTo>
                      <a:pt x="5112" y="7963"/>
                      <a:pt x="5357" y="9490"/>
                      <a:pt x="4678" y="11168"/>
                    </a:cubicBezTo>
                    <a:cubicBezTo>
                      <a:pt x="4630" y="11289"/>
                      <a:pt x="4688" y="11439"/>
                      <a:pt x="4789" y="11447"/>
                    </a:cubicBezTo>
                    <a:cubicBezTo>
                      <a:pt x="5622" y="11511"/>
                      <a:pt x="7236" y="11875"/>
                      <a:pt x="8250" y="13724"/>
                    </a:cubicBezTo>
                    <a:cubicBezTo>
                      <a:pt x="8287" y="13788"/>
                      <a:pt x="8351" y="13815"/>
                      <a:pt x="8409" y="13780"/>
                    </a:cubicBezTo>
                    <a:cubicBezTo>
                      <a:pt x="9009" y="13473"/>
                      <a:pt x="9645" y="13353"/>
                      <a:pt x="10245" y="13438"/>
                    </a:cubicBezTo>
                    <a:cubicBezTo>
                      <a:pt x="10314" y="13446"/>
                      <a:pt x="10373" y="13373"/>
                      <a:pt x="10373" y="13280"/>
                    </a:cubicBezTo>
                    <a:cubicBezTo>
                      <a:pt x="10373" y="12830"/>
                      <a:pt x="10547" y="12182"/>
                      <a:pt x="11237" y="11832"/>
                    </a:cubicBezTo>
                    <a:cubicBezTo>
                      <a:pt x="11322" y="11790"/>
                      <a:pt x="11413" y="11854"/>
                      <a:pt x="11439" y="11969"/>
                    </a:cubicBezTo>
                    <a:cubicBezTo>
                      <a:pt x="11466" y="12076"/>
                      <a:pt x="11417" y="12189"/>
                      <a:pt x="11338" y="12232"/>
                    </a:cubicBezTo>
                    <a:cubicBezTo>
                      <a:pt x="10547" y="12639"/>
                      <a:pt x="10691" y="13417"/>
                      <a:pt x="10696" y="13445"/>
                    </a:cubicBezTo>
                    <a:cubicBezTo>
                      <a:pt x="10707" y="13509"/>
                      <a:pt x="10743" y="13551"/>
                      <a:pt x="10786" y="13566"/>
                    </a:cubicBezTo>
                    <a:cubicBezTo>
                      <a:pt x="11391" y="13787"/>
                      <a:pt x="11889" y="14215"/>
                      <a:pt x="12170" y="14779"/>
                    </a:cubicBezTo>
                    <a:cubicBezTo>
                      <a:pt x="12218" y="14872"/>
                      <a:pt x="12208" y="15009"/>
                      <a:pt x="12144" y="15073"/>
                    </a:cubicBezTo>
                    <a:cubicBezTo>
                      <a:pt x="12117" y="15102"/>
                      <a:pt x="12091" y="15116"/>
                      <a:pt x="12059" y="15116"/>
                    </a:cubicBezTo>
                    <a:cubicBezTo>
                      <a:pt x="12006" y="15123"/>
                      <a:pt x="11954" y="15086"/>
                      <a:pt x="11917" y="15022"/>
                    </a:cubicBezTo>
                    <a:cubicBezTo>
                      <a:pt x="11386" y="13944"/>
                      <a:pt x="9852" y="13360"/>
                      <a:pt x="8308" y="14288"/>
                    </a:cubicBezTo>
                    <a:cubicBezTo>
                      <a:pt x="8239" y="14331"/>
                      <a:pt x="8160" y="14294"/>
                      <a:pt x="8117" y="14208"/>
                    </a:cubicBezTo>
                    <a:cubicBezTo>
                      <a:pt x="6870" y="11624"/>
                      <a:pt x="4296" y="11861"/>
                      <a:pt x="4270" y="11861"/>
                    </a:cubicBezTo>
                    <a:lnTo>
                      <a:pt x="3961" y="11846"/>
                    </a:lnTo>
                    <a:cubicBezTo>
                      <a:pt x="3924" y="11817"/>
                      <a:pt x="3892" y="11767"/>
                      <a:pt x="3881" y="11710"/>
                    </a:cubicBezTo>
                    <a:cubicBezTo>
                      <a:pt x="3759" y="11010"/>
                      <a:pt x="3176" y="10054"/>
                      <a:pt x="2332" y="9640"/>
                    </a:cubicBezTo>
                    <a:cubicBezTo>
                      <a:pt x="2264" y="9604"/>
                      <a:pt x="2209" y="9513"/>
                      <a:pt x="2220" y="9406"/>
                    </a:cubicBezTo>
                    <a:cubicBezTo>
                      <a:pt x="2236" y="9270"/>
                      <a:pt x="2337" y="9191"/>
                      <a:pt x="2427" y="9234"/>
                    </a:cubicBezTo>
                    <a:cubicBezTo>
                      <a:pt x="2788" y="9405"/>
                      <a:pt x="3170" y="9734"/>
                      <a:pt x="3483" y="10119"/>
                    </a:cubicBezTo>
                    <a:cubicBezTo>
                      <a:pt x="3680" y="10362"/>
                      <a:pt x="3913" y="10719"/>
                      <a:pt x="4067" y="11161"/>
                    </a:cubicBezTo>
                    <a:cubicBezTo>
                      <a:pt x="4115" y="11290"/>
                      <a:pt x="4248" y="11305"/>
                      <a:pt x="4306" y="11183"/>
                    </a:cubicBezTo>
                    <a:cubicBezTo>
                      <a:pt x="5022" y="9613"/>
                      <a:pt x="4831" y="8185"/>
                      <a:pt x="4311" y="7485"/>
                    </a:cubicBezTo>
                    <a:cubicBezTo>
                      <a:pt x="4253" y="7407"/>
                      <a:pt x="4243" y="7272"/>
                      <a:pt x="4301" y="7193"/>
                    </a:cubicBezTo>
                    <a:cubicBezTo>
                      <a:pt x="4330" y="7147"/>
                      <a:pt x="4370" y="7122"/>
                      <a:pt x="4412" y="7119"/>
                    </a:cubicBezTo>
                    <a:close/>
                    <a:moveTo>
                      <a:pt x="2258" y="15716"/>
                    </a:moveTo>
                    <a:cubicBezTo>
                      <a:pt x="1971" y="17679"/>
                      <a:pt x="4031" y="19434"/>
                      <a:pt x="5702" y="18763"/>
                    </a:cubicBezTo>
                    <a:cubicBezTo>
                      <a:pt x="5612" y="19698"/>
                      <a:pt x="5001" y="21082"/>
                      <a:pt x="5001" y="21082"/>
                    </a:cubicBezTo>
                    <a:lnTo>
                      <a:pt x="6238" y="21426"/>
                    </a:lnTo>
                    <a:lnTo>
                      <a:pt x="8727" y="18062"/>
                    </a:lnTo>
                    <a:cubicBezTo>
                      <a:pt x="7390" y="17741"/>
                      <a:pt x="6699" y="17171"/>
                      <a:pt x="6333" y="16842"/>
                    </a:cubicBezTo>
                    <a:cubicBezTo>
                      <a:pt x="6163" y="16685"/>
                      <a:pt x="5962" y="16613"/>
                      <a:pt x="5761" y="16635"/>
                    </a:cubicBezTo>
                    <a:cubicBezTo>
                      <a:pt x="5442" y="16671"/>
                      <a:pt x="4954" y="16692"/>
                      <a:pt x="4381" y="16592"/>
                    </a:cubicBezTo>
                    <a:cubicBezTo>
                      <a:pt x="3786" y="16493"/>
                      <a:pt x="3027" y="16258"/>
                      <a:pt x="2258" y="15716"/>
                    </a:cubicBezTo>
                    <a:close/>
                  </a:path>
                </a:pathLst>
              </a:custGeom>
              <a:solidFill>
                <a:srgbClr val="D34D3A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10"/>
              <p:cNvSpPr/>
              <p:nvPr/>
            </p:nvSpPr>
            <p:spPr>
              <a:xfrm>
                <a:off x="3338540" y="1759194"/>
                <a:ext cx="218186" cy="323293"/>
              </a:xfrm>
              <a:custGeom>
                <a:avLst/>
                <a:gdLst/>
                <a:ahLst/>
                <a:cxnLst/>
                <a:rect l="l" t="t" r="r" b="b"/>
                <a:pathLst>
                  <a:path w="21599" h="21095" extrusionOk="0">
                    <a:moveTo>
                      <a:pt x="11722" y="0"/>
                    </a:moveTo>
                    <a:cubicBezTo>
                      <a:pt x="11533" y="1"/>
                      <a:pt x="11335" y="18"/>
                      <a:pt x="11113" y="49"/>
                    </a:cubicBezTo>
                    <a:cubicBezTo>
                      <a:pt x="11034" y="61"/>
                      <a:pt x="10968" y="97"/>
                      <a:pt x="10940" y="147"/>
                    </a:cubicBezTo>
                    <a:cubicBezTo>
                      <a:pt x="10700" y="567"/>
                      <a:pt x="10586" y="981"/>
                      <a:pt x="10539" y="1363"/>
                    </a:cubicBezTo>
                    <a:cubicBezTo>
                      <a:pt x="10534" y="1400"/>
                      <a:pt x="10496" y="1432"/>
                      <a:pt x="10443" y="1444"/>
                    </a:cubicBezTo>
                    <a:cubicBezTo>
                      <a:pt x="10384" y="1459"/>
                      <a:pt x="10326" y="1475"/>
                      <a:pt x="10268" y="1491"/>
                    </a:cubicBezTo>
                    <a:cubicBezTo>
                      <a:pt x="10195" y="1510"/>
                      <a:pt x="10113" y="1491"/>
                      <a:pt x="10080" y="1444"/>
                    </a:cubicBezTo>
                    <a:cubicBezTo>
                      <a:pt x="9861" y="1142"/>
                      <a:pt x="9597" y="826"/>
                      <a:pt x="9360" y="557"/>
                    </a:cubicBezTo>
                    <a:cubicBezTo>
                      <a:pt x="9308" y="497"/>
                      <a:pt x="9190" y="479"/>
                      <a:pt x="9102" y="516"/>
                    </a:cubicBezTo>
                    <a:cubicBezTo>
                      <a:pt x="8755" y="660"/>
                      <a:pt x="8450" y="818"/>
                      <a:pt x="8197" y="967"/>
                    </a:cubicBezTo>
                    <a:cubicBezTo>
                      <a:pt x="8123" y="1010"/>
                      <a:pt x="8097" y="1078"/>
                      <a:pt x="8131" y="1139"/>
                    </a:cubicBezTo>
                    <a:cubicBezTo>
                      <a:pt x="8318" y="1465"/>
                      <a:pt x="8471" y="1824"/>
                      <a:pt x="8580" y="2112"/>
                    </a:cubicBezTo>
                    <a:cubicBezTo>
                      <a:pt x="8613" y="2199"/>
                      <a:pt x="8582" y="2290"/>
                      <a:pt x="8495" y="2358"/>
                    </a:cubicBezTo>
                    <a:cubicBezTo>
                      <a:pt x="8154" y="2628"/>
                      <a:pt x="7865" y="2946"/>
                      <a:pt x="7645" y="3310"/>
                    </a:cubicBezTo>
                    <a:cubicBezTo>
                      <a:pt x="5923" y="6167"/>
                      <a:pt x="7084" y="7798"/>
                      <a:pt x="7545" y="8283"/>
                    </a:cubicBezTo>
                    <a:cubicBezTo>
                      <a:pt x="7620" y="8362"/>
                      <a:pt x="7793" y="8366"/>
                      <a:pt x="7878" y="8292"/>
                    </a:cubicBezTo>
                    <a:cubicBezTo>
                      <a:pt x="8362" y="7865"/>
                      <a:pt x="9816" y="6564"/>
                      <a:pt x="11213" y="5125"/>
                    </a:cubicBezTo>
                    <a:cubicBezTo>
                      <a:pt x="12493" y="3806"/>
                      <a:pt x="14455" y="2936"/>
                      <a:pt x="15077" y="2681"/>
                    </a:cubicBezTo>
                    <a:cubicBezTo>
                      <a:pt x="15186" y="2636"/>
                      <a:pt x="15216" y="2540"/>
                      <a:pt x="15145" y="2469"/>
                    </a:cubicBezTo>
                    <a:cubicBezTo>
                      <a:pt x="14897" y="2223"/>
                      <a:pt x="14613" y="2016"/>
                      <a:pt x="14300" y="1848"/>
                    </a:cubicBezTo>
                    <a:cubicBezTo>
                      <a:pt x="14236" y="1813"/>
                      <a:pt x="14215" y="1755"/>
                      <a:pt x="14247" y="1705"/>
                    </a:cubicBezTo>
                    <a:cubicBezTo>
                      <a:pt x="14413" y="1449"/>
                      <a:pt x="14590" y="1188"/>
                      <a:pt x="14746" y="965"/>
                    </a:cubicBezTo>
                    <a:cubicBezTo>
                      <a:pt x="14786" y="907"/>
                      <a:pt x="14763" y="839"/>
                      <a:pt x="14688" y="798"/>
                    </a:cubicBezTo>
                    <a:cubicBezTo>
                      <a:pt x="14465" y="678"/>
                      <a:pt x="14197" y="558"/>
                      <a:pt x="13881" y="448"/>
                    </a:cubicBezTo>
                    <a:cubicBezTo>
                      <a:pt x="13788" y="416"/>
                      <a:pt x="13675" y="426"/>
                      <a:pt x="13600" y="474"/>
                    </a:cubicBezTo>
                    <a:cubicBezTo>
                      <a:pt x="13155" y="761"/>
                      <a:pt x="12868" y="1035"/>
                      <a:pt x="12682" y="1266"/>
                    </a:cubicBezTo>
                    <a:cubicBezTo>
                      <a:pt x="12652" y="1303"/>
                      <a:pt x="12588" y="1321"/>
                      <a:pt x="12524" y="1314"/>
                    </a:cubicBezTo>
                    <a:cubicBezTo>
                      <a:pt x="12433" y="1303"/>
                      <a:pt x="12341" y="1297"/>
                      <a:pt x="12249" y="1291"/>
                    </a:cubicBezTo>
                    <a:cubicBezTo>
                      <a:pt x="12167" y="1285"/>
                      <a:pt x="12109" y="1235"/>
                      <a:pt x="12121" y="1182"/>
                    </a:cubicBezTo>
                    <a:cubicBezTo>
                      <a:pt x="12204" y="803"/>
                      <a:pt x="12308" y="435"/>
                      <a:pt x="12397" y="172"/>
                    </a:cubicBezTo>
                    <a:cubicBezTo>
                      <a:pt x="12416" y="115"/>
                      <a:pt x="12361" y="59"/>
                      <a:pt x="12276" y="45"/>
                    </a:cubicBezTo>
                    <a:cubicBezTo>
                      <a:pt x="12090" y="14"/>
                      <a:pt x="11911" y="-1"/>
                      <a:pt x="11722" y="0"/>
                    </a:cubicBezTo>
                    <a:close/>
                    <a:moveTo>
                      <a:pt x="5960" y="1687"/>
                    </a:moveTo>
                    <a:cubicBezTo>
                      <a:pt x="5924" y="1687"/>
                      <a:pt x="5887" y="1691"/>
                      <a:pt x="5852" y="1701"/>
                    </a:cubicBezTo>
                    <a:lnTo>
                      <a:pt x="4125" y="2175"/>
                    </a:lnTo>
                    <a:cubicBezTo>
                      <a:pt x="3985" y="2213"/>
                      <a:pt x="3918" y="2321"/>
                      <a:pt x="3977" y="2413"/>
                    </a:cubicBezTo>
                    <a:cubicBezTo>
                      <a:pt x="4284" y="2896"/>
                      <a:pt x="5040" y="4329"/>
                      <a:pt x="3864" y="5259"/>
                    </a:cubicBezTo>
                    <a:cubicBezTo>
                      <a:pt x="2644" y="6223"/>
                      <a:pt x="1858" y="6915"/>
                      <a:pt x="1795" y="7789"/>
                    </a:cubicBezTo>
                    <a:cubicBezTo>
                      <a:pt x="1786" y="7916"/>
                      <a:pt x="2018" y="7986"/>
                      <a:pt x="2156" y="7898"/>
                    </a:cubicBezTo>
                    <a:cubicBezTo>
                      <a:pt x="3586" y="6985"/>
                      <a:pt x="5173" y="6418"/>
                      <a:pt x="5672" y="6252"/>
                    </a:cubicBezTo>
                    <a:cubicBezTo>
                      <a:pt x="5770" y="6219"/>
                      <a:pt x="5835" y="6156"/>
                      <a:pt x="5845" y="6084"/>
                    </a:cubicBezTo>
                    <a:cubicBezTo>
                      <a:pt x="5896" y="5710"/>
                      <a:pt x="6110" y="4503"/>
                      <a:pt x="6843" y="3414"/>
                    </a:cubicBezTo>
                    <a:cubicBezTo>
                      <a:pt x="6936" y="3275"/>
                      <a:pt x="6949" y="3117"/>
                      <a:pt x="6875" y="2973"/>
                    </a:cubicBezTo>
                    <a:cubicBezTo>
                      <a:pt x="6561" y="2361"/>
                      <a:pt x="6334" y="1990"/>
                      <a:pt x="6211" y="1798"/>
                    </a:cubicBezTo>
                    <a:cubicBezTo>
                      <a:pt x="6166" y="1729"/>
                      <a:pt x="6067" y="1688"/>
                      <a:pt x="5960" y="1687"/>
                    </a:cubicBezTo>
                    <a:close/>
                    <a:moveTo>
                      <a:pt x="17710" y="2796"/>
                    </a:moveTo>
                    <a:cubicBezTo>
                      <a:pt x="14128" y="3251"/>
                      <a:pt x="12899" y="4571"/>
                      <a:pt x="10446" y="6897"/>
                    </a:cubicBezTo>
                    <a:cubicBezTo>
                      <a:pt x="8658" y="8591"/>
                      <a:pt x="6919" y="9692"/>
                      <a:pt x="4739" y="10468"/>
                    </a:cubicBezTo>
                    <a:cubicBezTo>
                      <a:pt x="4525" y="10544"/>
                      <a:pt x="4337" y="10342"/>
                      <a:pt x="4538" y="10252"/>
                    </a:cubicBezTo>
                    <a:cubicBezTo>
                      <a:pt x="5703" y="9730"/>
                      <a:pt x="6496" y="9269"/>
                      <a:pt x="6838" y="9060"/>
                    </a:cubicBezTo>
                    <a:cubicBezTo>
                      <a:pt x="6943" y="8996"/>
                      <a:pt x="6959" y="8891"/>
                      <a:pt x="6875" y="8814"/>
                    </a:cubicBezTo>
                    <a:cubicBezTo>
                      <a:pt x="6581" y="8543"/>
                      <a:pt x="5949" y="7853"/>
                      <a:pt x="5842" y="6845"/>
                    </a:cubicBezTo>
                    <a:cubicBezTo>
                      <a:pt x="5834" y="6772"/>
                      <a:pt x="5713" y="6729"/>
                      <a:pt x="5617" y="6766"/>
                    </a:cubicBezTo>
                    <a:cubicBezTo>
                      <a:pt x="2431" y="7985"/>
                      <a:pt x="0" y="9475"/>
                      <a:pt x="0" y="12423"/>
                    </a:cubicBezTo>
                    <a:cubicBezTo>
                      <a:pt x="0" y="17020"/>
                      <a:pt x="7570" y="17905"/>
                      <a:pt x="11316" y="20019"/>
                    </a:cubicBezTo>
                    <a:cubicBezTo>
                      <a:pt x="14094" y="21588"/>
                      <a:pt x="17510" y="21599"/>
                      <a:pt x="18384" y="18991"/>
                    </a:cubicBezTo>
                    <a:cubicBezTo>
                      <a:pt x="19484" y="15711"/>
                      <a:pt x="21598" y="14918"/>
                      <a:pt x="21599" y="12159"/>
                    </a:cubicBezTo>
                    <a:cubicBezTo>
                      <a:pt x="21600" y="8407"/>
                      <a:pt x="16913" y="7232"/>
                      <a:pt x="15378" y="6948"/>
                    </a:cubicBezTo>
                    <a:cubicBezTo>
                      <a:pt x="15111" y="6898"/>
                      <a:pt x="14833" y="6992"/>
                      <a:pt x="14736" y="7163"/>
                    </a:cubicBezTo>
                    <a:cubicBezTo>
                      <a:pt x="14229" y="8058"/>
                      <a:pt x="13569" y="8963"/>
                      <a:pt x="12931" y="9739"/>
                    </a:cubicBezTo>
                    <a:cubicBezTo>
                      <a:pt x="12906" y="9770"/>
                      <a:pt x="12897" y="9804"/>
                      <a:pt x="12903" y="9838"/>
                    </a:cubicBezTo>
                    <a:cubicBezTo>
                      <a:pt x="13041" y="10635"/>
                      <a:pt x="13856" y="12480"/>
                      <a:pt x="18442" y="12514"/>
                    </a:cubicBezTo>
                    <a:cubicBezTo>
                      <a:pt x="18615" y="12516"/>
                      <a:pt x="18627" y="12684"/>
                      <a:pt x="18454" y="12698"/>
                    </a:cubicBezTo>
                    <a:cubicBezTo>
                      <a:pt x="15394" y="12942"/>
                      <a:pt x="13494" y="12360"/>
                      <a:pt x="12226" y="10797"/>
                    </a:cubicBezTo>
                    <a:cubicBezTo>
                      <a:pt x="12180" y="10741"/>
                      <a:pt x="12059" y="10739"/>
                      <a:pt x="12008" y="10794"/>
                    </a:cubicBezTo>
                    <a:cubicBezTo>
                      <a:pt x="11820" y="10994"/>
                      <a:pt x="11644" y="11173"/>
                      <a:pt x="11486" y="11324"/>
                    </a:cubicBezTo>
                    <a:cubicBezTo>
                      <a:pt x="11331" y="11473"/>
                      <a:pt x="11233" y="11645"/>
                      <a:pt x="11206" y="11825"/>
                    </a:cubicBezTo>
                    <a:cubicBezTo>
                      <a:pt x="11076" y="12662"/>
                      <a:pt x="11110" y="13401"/>
                      <a:pt x="11261" y="14060"/>
                    </a:cubicBezTo>
                    <a:cubicBezTo>
                      <a:pt x="11282" y="14151"/>
                      <a:pt x="11375" y="14228"/>
                      <a:pt x="11506" y="14259"/>
                    </a:cubicBezTo>
                    <a:cubicBezTo>
                      <a:pt x="12699" y="14545"/>
                      <a:pt x="13970" y="14947"/>
                      <a:pt x="15157" y="15732"/>
                    </a:cubicBezTo>
                    <a:cubicBezTo>
                      <a:pt x="15273" y="15809"/>
                      <a:pt x="15120" y="15929"/>
                      <a:pt x="14987" y="15866"/>
                    </a:cubicBezTo>
                    <a:cubicBezTo>
                      <a:pt x="13324" y="15077"/>
                      <a:pt x="12167" y="14894"/>
                      <a:pt x="11629" y="14854"/>
                    </a:cubicBezTo>
                    <a:cubicBezTo>
                      <a:pt x="11570" y="14850"/>
                      <a:pt x="11526" y="14886"/>
                      <a:pt x="11542" y="14924"/>
                    </a:cubicBezTo>
                    <a:cubicBezTo>
                      <a:pt x="12090" y="16223"/>
                      <a:pt x="13092" y="17158"/>
                      <a:pt x="14016" y="17895"/>
                    </a:cubicBezTo>
                    <a:cubicBezTo>
                      <a:pt x="14154" y="18006"/>
                      <a:pt x="13922" y="18148"/>
                      <a:pt x="13766" y="18049"/>
                    </a:cubicBezTo>
                    <a:cubicBezTo>
                      <a:pt x="12788" y="17436"/>
                      <a:pt x="12083" y="16766"/>
                      <a:pt x="11577" y="16104"/>
                    </a:cubicBezTo>
                    <a:cubicBezTo>
                      <a:pt x="11543" y="16060"/>
                      <a:pt x="11450" y="16057"/>
                      <a:pt x="11411" y="16099"/>
                    </a:cubicBezTo>
                    <a:cubicBezTo>
                      <a:pt x="11214" y="16309"/>
                      <a:pt x="10950" y="16720"/>
                      <a:pt x="10875" y="17462"/>
                    </a:cubicBezTo>
                    <a:cubicBezTo>
                      <a:pt x="10861" y="17592"/>
                      <a:pt x="10571" y="17595"/>
                      <a:pt x="10554" y="17466"/>
                    </a:cubicBezTo>
                    <a:cubicBezTo>
                      <a:pt x="10475" y="16870"/>
                      <a:pt x="10586" y="16307"/>
                      <a:pt x="11103" y="15573"/>
                    </a:cubicBezTo>
                    <a:cubicBezTo>
                      <a:pt x="11139" y="15522"/>
                      <a:pt x="11141" y="15463"/>
                      <a:pt x="11110" y="15410"/>
                    </a:cubicBezTo>
                    <a:cubicBezTo>
                      <a:pt x="10285" y="13990"/>
                      <a:pt x="10284" y="12723"/>
                      <a:pt x="10310" y="12309"/>
                    </a:cubicBezTo>
                    <a:cubicBezTo>
                      <a:pt x="10313" y="12261"/>
                      <a:pt x="10225" y="12236"/>
                      <a:pt x="10175" y="12271"/>
                    </a:cubicBezTo>
                    <a:cubicBezTo>
                      <a:pt x="9950" y="12429"/>
                      <a:pt x="9490" y="12748"/>
                      <a:pt x="8939" y="13116"/>
                    </a:cubicBezTo>
                    <a:cubicBezTo>
                      <a:pt x="8869" y="13162"/>
                      <a:pt x="8838" y="13228"/>
                      <a:pt x="8856" y="13293"/>
                    </a:cubicBezTo>
                    <a:cubicBezTo>
                      <a:pt x="9208" y="14564"/>
                      <a:pt x="8909" y="15327"/>
                      <a:pt x="8495" y="15826"/>
                    </a:cubicBezTo>
                    <a:cubicBezTo>
                      <a:pt x="8405" y="15935"/>
                      <a:pt x="8151" y="15863"/>
                      <a:pt x="8207" y="15745"/>
                    </a:cubicBezTo>
                    <a:cubicBezTo>
                      <a:pt x="8602" y="14908"/>
                      <a:pt x="8457" y="14354"/>
                      <a:pt x="8184" y="13683"/>
                    </a:cubicBezTo>
                    <a:cubicBezTo>
                      <a:pt x="8172" y="13652"/>
                      <a:pt x="8115" y="13638"/>
                      <a:pt x="8076" y="13658"/>
                    </a:cubicBezTo>
                    <a:cubicBezTo>
                      <a:pt x="6944" y="14228"/>
                      <a:pt x="6378" y="14971"/>
                      <a:pt x="6095" y="15552"/>
                    </a:cubicBezTo>
                    <a:cubicBezTo>
                      <a:pt x="6046" y="15654"/>
                      <a:pt x="5815" y="15621"/>
                      <a:pt x="5832" y="15514"/>
                    </a:cubicBezTo>
                    <a:cubicBezTo>
                      <a:pt x="5922" y="14948"/>
                      <a:pt x="6427" y="14160"/>
                      <a:pt x="7953" y="13152"/>
                    </a:cubicBezTo>
                    <a:cubicBezTo>
                      <a:pt x="11621" y="10730"/>
                      <a:pt x="12557" y="9223"/>
                      <a:pt x="14011" y="6902"/>
                    </a:cubicBezTo>
                    <a:cubicBezTo>
                      <a:pt x="15326" y="4803"/>
                      <a:pt x="18598" y="4049"/>
                      <a:pt x="19214" y="3923"/>
                    </a:cubicBezTo>
                    <a:cubicBezTo>
                      <a:pt x="19263" y="3914"/>
                      <a:pt x="19281" y="3875"/>
                      <a:pt x="19249" y="3849"/>
                    </a:cubicBezTo>
                    <a:cubicBezTo>
                      <a:pt x="19041" y="3675"/>
                      <a:pt x="18378" y="3131"/>
                      <a:pt x="17868" y="2824"/>
                    </a:cubicBezTo>
                    <a:cubicBezTo>
                      <a:pt x="17826" y="2799"/>
                      <a:pt x="17765" y="2789"/>
                      <a:pt x="17710" y="2796"/>
                    </a:cubicBezTo>
                    <a:close/>
                  </a:path>
                </a:pathLst>
              </a:custGeom>
              <a:solidFill>
                <a:srgbClr val="D34D3A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>
                <a:off x="90923" y="3152593"/>
                <a:ext cx="325613" cy="31059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58" extrusionOk="0">
                    <a:moveTo>
                      <a:pt x="2539" y="2"/>
                    </a:moveTo>
                    <a:cubicBezTo>
                      <a:pt x="1501" y="-42"/>
                      <a:pt x="643" y="831"/>
                      <a:pt x="643" y="1911"/>
                    </a:cubicBezTo>
                    <a:cubicBezTo>
                      <a:pt x="643" y="2137"/>
                      <a:pt x="678" y="2363"/>
                      <a:pt x="756" y="2577"/>
                    </a:cubicBezTo>
                    <a:lnTo>
                      <a:pt x="799" y="2702"/>
                    </a:lnTo>
                    <a:cubicBezTo>
                      <a:pt x="799" y="2708"/>
                      <a:pt x="799" y="2714"/>
                      <a:pt x="793" y="2714"/>
                    </a:cubicBezTo>
                    <a:lnTo>
                      <a:pt x="690" y="2790"/>
                    </a:lnTo>
                    <a:cubicBezTo>
                      <a:pt x="342" y="3042"/>
                      <a:pt x="133" y="3486"/>
                      <a:pt x="133" y="3976"/>
                    </a:cubicBezTo>
                    <a:cubicBezTo>
                      <a:pt x="133" y="4365"/>
                      <a:pt x="264" y="4724"/>
                      <a:pt x="505" y="4994"/>
                    </a:cubicBezTo>
                    <a:lnTo>
                      <a:pt x="619" y="5126"/>
                    </a:lnTo>
                    <a:cubicBezTo>
                      <a:pt x="625" y="5132"/>
                      <a:pt x="625" y="5139"/>
                      <a:pt x="619" y="5145"/>
                    </a:cubicBezTo>
                    <a:lnTo>
                      <a:pt x="493" y="5263"/>
                    </a:lnTo>
                    <a:cubicBezTo>
                      <a:pt x="205" y="5527"/>
                      <a:pt x="43" y="5929"/>
                      <a:pt x="43" y="6356"/>
                    </a:cubicBezTo>
                    <a:cubicBezTo>
                      <a:pt x="43" y="6846"/>
                      <a:pt x="252" y="7286"/>
                      <a:pt x="600" y="7543"/>
                    </a:cubicBezTo>
                    <a:lnTo>
                      <a:pt x="775" y="7669"/>
                    </a:lnTo>
                    <a:cubicBezTo>
                      <a:pt x="781" y="7675"/>
                      <a:pt x="781" y="7682"/>
                      <a:pt x="775" y="7688"/>
                    </a:cubicBezTo>
                    <a:lnTo>
                      <a:pt x="613" y="7832"/>
                    </a:lnTo>
                    <a:cubicBezTo>
                      <a:pt x="319" y="8095"/>
                      <a:pt x="144" y="8505"/>
                      <a:pt x="144" y="8944"/>
                    </a:cubicBezTo>
                    <a:cubicBezTo>
                      <a:pt x="144" y="9334"/>
                      <a:pt x="283" y="9703"/>
                      <a:pt x="523" y="9967"/>
                    </a:cubicBezTo>
                    <a:lnTo>
                      <a:pt x="649" y="10106"/>
                    </a:lnTo>
                    <a:cubicBezTo>
                      <a:pt x="655" y="10112"/>
                      <a:pt x="655" y="10117"/>
                      <a:pt x="649" y="10124"/>
                    </a:cubicBezTo>
                    <a:lnTo>
                      <a:pt x="505" y="10243"/>
                    </a:lnTo>
                    <a:cubicBezTo>
                      <a:pt x="186" y="10501"/>
                      <a:pt x="0" y="10935"/>
                      <a:pt x="0" y="11393"/>
                    </a:cubicBezTo>
                    <a:cubicBezTo>
                      <a:pt x="0" y="11833"/>
                      <a:pt x="180" y="12252"/>
                      <a:pt x="474" y="12510"/>
                    </a:cubicBezTo>
                    <a:lnTo>
                      <a:pt x="625" y="12641"/>
                    </a:lnTo>
                    <a:cubicBezTo>
                      <a:pt x="631" y="12648"/>
                      <a:pt x="631" y="12655"/>
                      <a:pt x="625" y="12661"/>
                    </a:cubicBezTo>
                    <a:lnTo>
                      <a:pt x="474" y="12792"/>
                    </a:lnTo>
                    <a:cubicBezTo>
                      <a:pt x="174" y="13056"/>
                      <a:pt x="0" y="13471"/>
                      <a:pt x="0" y="13911"/>
                    </a:cubicBezTo>
                    <a:cubicBezTo>
                      <a:pt x="0" y="14338"/>
                      <a:pt x="162" y="14740"/>
                      <a:pt x="444" y="15004"/>
                    </a:cubicBezTo>
                    <a:lnTo>
                      <a:pt x="540" y="15098"/>
                    </a:lnTo>
                    <a:cubicBezTo>
                      <a:pt x="540" y="15104"/>
                      <a:pt x="540" y="15109"/>
                      <a:pt x="540" y="15116"/>
                    </a:cubicBezTo>
                    <a:lnTo>
                      <a:pt x="486" y="15224"/>
                    </a:lnTo>
                    <a:cubicBezTo>
                      <a:pt x="396" y="15387"/>
                      <a:pt x="330" y="15567"/>
                      <a:pt x="300" y="15750"/>
                    </a:cubicBezTo>
                    <a:cubicBezTo>
                      <a:pt x="126" y="16798"/>
                      <a:pt x="894" y="17716"/>
                      <a:pt x="1866" y="17716"/>
                    </a:cubicBezTo>
                    <a:cubicBezTo>
                      <a:pt x="2742" y="17716"/>
                      <a:pt x="3457" y="16969"/>
                      <a:pt x="3457" y="16052"/>
                    </a:cubicBezTo>
                    <a:cubicBezTo>
                      <a:pt x="3457" y="15750"/>
                      <a:pt x="3380" y="15456"/>
                      <a:pt x="3230" y="15192"/>
                    </a:cubicBezTo>
                    <a:lnTo>
                      <a:pt x="3164" y="15078"/>
                    </a:lnTo>
                    <a:cubicBezTo>
                      <a:pt x="3164" y="15072"/>
                      <a:pt x="3164" y="15065"/>
                      <a:pt x="3164" y="15059"/>
                    </a:cubicBezTo>
                    <a:lnTo>
                      <a:pt x="3254" y="14965"/>
                    </a:lnTo>
                    <a:cubicBezTo>
                      <a:pt x="3500" y="14701"/>
                      <a:pt x="3644" y="14324"/>
                      <a:pt x="3644" y="13929"/>
                    </a:cubicBezTo>
                    <a:cubicBezTo>
                      <a:pt x="3644" y="13439"/>
                      <a:pt x="3422" y="12980"/>
                      <a:pt x="3074" y="12735"/>
                    </a:cubicBezTo>
                    <a:lnTo>
                      <a:pt x="2905" y="12618"/>
                    </a:lnTo>
                    <a:cubicBezTo>
                      <a:pt x="2899" y="12611"/>
                      <a:pt x="2899" y="12604"/>
                      <a:pt x="2905" y="12598"/>
                    </a:cubicBezTo>
                    <a:lnTo>
                      <a:pt x="3050" y="12453"/>
                    </a:lnTo>
                    <a:cubicBezTo>
                      <a:pt x="3308" y="12189"/>
                      <a:pt x="3457" y="11807"/>
                      <a:pt x="3457" y="11399"/>
                    </a:cubicBezTo>
                    <a:cubicBezTo>
                      <a:pt x="3457" y="10972"/>
                      <a:pt x="3296" y="10576"/>
                      <a:pt x="3020" y="10312"/>
                    </a:cubicBezTo>
                    <a:lnTo>
                      <a:pt x="2886" y="10186"/>
                    </a:lnTo>
                    <a:cubicBezTo>
                      <a:pt x="2880" y="10180"/>
                      <a:pt x="2880" y="10175"/>
                      <a:pt x="2886" y="10169"/>
                    </a:cubicBezTo>
                    <a:lnTo>
                      <a:pt x="3020" y="10043"/>
                    </a:lnTo>
                    <a:cubicBezTo>
                      <a:pt x="3296" y="9779"/>
                      <a:pt x="3457" y="9383"/>
                      <a:pt x="3457" y="8956"/>
                    </a:cubicBezTo>
                    <a:cubicBezTo>
                      <a:pt x="3457" y="8466"/>
                      <a:pt x="3248" y="8026"/>
                      <a:pt x="2900" y="7769"/>
                    </a:cubicBezTo>
                    <a:lnTo>
                      <a:pt x="2725" y="7643"/>
                    </a:lnTo>
                    <a:cubicBezTo>
                      <a:pt x="2719" y="7637"/>
                      <a:pt x="2719" y="7632"/>
                      <a:pt x="2725" y="7626"/>
                    </a:cubicBezTo>
                    <a:lnTo>
                      <a:pt x="2886" y="7480"/>
                    </a:lnTo>
                    <a:cubicBezTo>
                      <a:pt x="3180" y="7217"/>
                      <a:pt x="3355" y="6809"/>
                      <a:pt x="3355" y="6370"/>
                    </a:cubicBezTo>
                    <a:cubicBezTo>
                      <a:pt x="3355" y="5980"/>
                      <a:pt x="3224" y="5621"/>
                      <a:pt x="2984" y="5351"/>
                    </a:cubicBezTo>
                    <a:lnTo>
                      <a:pt x="2869" y="5220"/>
                    </a:lnTo>
                    <a:cubicBezTo>
                      <a:pt x="2863" y="5213"/>
                      <a:pt x="2863" y="5206"/>
                      <a:pt x="2869" y="5200"/>
                    </a:cubicBezTo>
                    <a:lnTo>
                      <a:pt x="2995" y="5082"/>
                    </a:lnTo>
                    <a:cubicBezTo>
                      <a:pt x="3283" y="4819"/>
                      <a:pt x="3445" y="4416"/>
                      <a:pt x="3445" y="3989"/>
                    </a:cubicBezTo>
                    <a:lnTo>
                      <a:pt x="3445" y="3970"/>
                    </a:lnTo>
                    <a:lnTo>
                      <a:pt x="3440" y="3693"/>
                    </a:lnTo>
                    <a:cubicBezTo>
                      <a:pt x="3440" y="3681"/>
                      <a:pt x="3451" y="3675"/>
                      <a:pt x="3457" y="3681"/>
                    </a:cubicBezTo>
                    <a:lnTo>
                      <a:pt x="3697" y="3795"/>
                    </a:lnTo>
                    <a:cubicBezTo>
                      <a:pt x="4015" y="3946"/>
                      <a:pt x="4387" y="4027"/>
                      <a:pt x="4777" y="4027"/>
                    </a:cubicBezTo>
                    <a:cubicBezTo>
                      <a:pt x="5419" y="4027"/>
                      <a:pt x="6015" y="3801"/>
                      <a:pt x="6375" y="3424"/>
                    </a:cubicBezTo>
                    <a:lnTo>
                      <a:pt x="6572" y="3210"/>
                    </a:lnTo>
                    <a:cubicBezTo>
                      <a:pt x="6578" y="3204"/>
                      <a:pt x="6590" y="3204"/>
                      <a:pt x="6596" y="3216"/>
                    </a:cubicBezTo>
                    <a:lnTo>
                      <a:pt x="6675" y="3499"/>
                    </a:lnTo>
                    <a:cubicBezTo>
                      <a:pt x="6825" y="4058"/>
                      <a:pt x="7490" y="4466"/>
                      <a:pt x="8252" y="4466"/>
                    </a:cubicBezTo>
                    <a:cubicBezTo>
                      <a:pt x="8858" y="4466"/>
                      <a:pt x="9411" y="4209"/>
                      <a:pt x="9687" y="3801"/>
                    </a:cubicBezTo>
                    <a:lnTo>
                      <a:pt x="9801" y="3630"/>
                    </a:lnTo>
                    <a:cubicBezTo>
                      <a:pt x="9807" y="3624"/>
                      <a:pt x="9812" y="3624"/>
                      <a:pt x="9818" y="3630"/>
                    </a:cubicBezTo>
                    <a:lnTo>
                      <a:pt x="9957" y="3781"/>
                    </a:lnTo>
                    <a:cubicBezTo>
                      <a:pt x="10311" y="4171"/>
                      <a:pt x="10971" y="4409"/>
                      <a:pt x="11673" y="4409"/>
                    </a:cubicBezTo>
                    <a:cubicBezTo>
                      <a:pt x="12219" y="4409"/>
                      <a:pt x="12724" y="4272"/>
                      <a:pt x="13102" y="4027"/>
                    </a:cubicBezTo>
                    <a:lnTo>
                      <a:pt x="13187" y="3970"/>
                    </a:lnTo>
                    <a:lnTo>
                      <a:pt x="13277" y="4015"/>
                    </a:lnTo>
                    <a:cubicBezTo>
                      <a:pt x="13631" y="4191"/>
                      <a:pt x="14057" y="4284"/>
                      <a:pt x="14507" y="4284"/>
                    </a:cubicBezTo>
                    <a:cubicBezTo>
                      <a:pt x="15185" y="4284"/>
                      <a:pt x="15802" y="4071"/>
                      <a:pt x="16174" y="3713"/>
                    </a:cubicBezTo>
                    <a:lnTo>
                      <a:pt x="16247" y="3644"/>
                    </a:lnTo>
                    <a:cubicBezTo>
                      <a:pt x="16253" y="3644"/>
                      <a:pt x="16253" y="3644"/>
                      <a:pt x="16259" y="3644"/>
                    </a:cubicBezTo>
                    <a:lnTo>
                      <a:pt x="16354" y="3681"/>
                    </a:lnTo>
                    <a:cubicBezTo>
                      <a:pt x="16660" y="3794"/>
                      <a:pt x="17015" y="3858"/>
                      <a:pt x="17369" y="3858"/>
                    </a:cubicBezTo>
                    <a:cubicBezTo>
                      <a:pt x="17705" y="3858"/>
                      <a:pt x="18035" y="3801"/>
                      <a:pt x="18329" y="3701"/>
                    </a:cubicBezTo>
                    <a:lnTo>
                      <a:pt x="18558" y="3619"/>
                    </a:lnTo>
                    <a:cubicBezTo>
                      <a:pt x="18564" y="3619"/>
                      <a:pt x="18575" y="3624"/>
                      <a:pt x="18575" y="3630"/>
                    </a:cubicBezTo>
                    <a:lnTo>
                      <a:pt x="18558" y="3901"/>
                    </a:lnTo>
                    <a:cubicBezTo>
                      <a:pt x="18558" y="3926"/>
                      <a:pt x="18550" y="3952"/>
                      <a:pt x="18550" y="3983"/>
                    </a:cubicBezTo>
                    <a:cubicBezTo>
                      <a:pt x="18550" y="4404"/>
                      <a:pt x="18708" y="4799"/>
                      <a:pt x="18984" y="5063"/>
                    </a:cubicBezTo>
                    <a:lnTo>
                      <a:pt x="19128" y="5208"/>
                    </a:lnTo>
                    <a:cubicBezTo>
                      <a:pt x="19134" y="5214"/>
                      <a:pt x="19134" y="5219"/>
                      <a:pt x="19128" y="5226"/>
                    </a:cubicBezTo>
                    <a:lnTo>
                      <a:pt x="18965" y="5351"/>
                    </a:lnTo>
                    <a:cubicBezTo>
                      <a:pt x="18629" y="5609"/>
                      <a:pt x="18430" y="6042"/>
                      <a:pt x="18430" y="6519"/>
                    </a:cubicBezTo>
                    <a:cubicBezTo>
                      <a:pt x="18430" y="6977"/>
                      <a:pt x="18622" y="7411"/>
                      <a:pt x="18941" y="7669"/>
                    </a:cubicBezTo>
                    <a:lnTo>
                      <a:pt x="19151" y="7837"/>
                    </a:lnTo>
                    <a:cubicBezTo>
                      <a:pt x="19157" y="7844"/>
                      <a:pt x="19157" y="7857"/>
                      <a:pt x="19151" y="7863"/>
                    </a:cubicBezTo>
                    <a:lnTo>
                      <a:pt x="18911" y="7983"/>
                    </a:lnTo>
                    <a:cubicBezTo>
                      <a:pt x="18478" y="8202"/>
                      <a:pt x="18203" y="8699"/>
                      <a:pt x="18203" y="9264"/>
                    </a:cubicBezTo>
                    <a:cubicBezTo>
                      <a:pt x="18203" y="9591"/>
                      <a:pt x="18300" y="9904"/>
                      <a:pt x="18474" y="10149"/>
                    </a:cubicBezTo>
                    <a:lnTo>
                      <a:pt x="18569" y="10286"/>
                    </a:lnTo>
                    <a:cubicBezTo>
                      <a:pt x="18575" y="10293"/>
                      <a:pt x="18569" y="10300"/>
                      <a:pt x="18569" y="10306"/>
                    </a:cubicBezTo>
                    <a:lnTo>
                      <a:pt x="18438" y="10406"/>
                    </a:lnTo>
                    <a:cubicBezTo>
                      <a:pt x="18060" y="10695"/>
                      <a:pt x="17825" y="11261"/>
                      <a:pt x="17825" y="11876"/>
                    </a:cubicBezTo>
                    <a:cubicBezTo>
                      <a:pt x="17825" y="12020"/>
                      <a:pt x="17838" y="12171"/>
                      <a:pt x="17868" y="12321"/>
                    </a:cubicBezTo>
                    <a:lnTo>
                      <a:pt x="17898" y="12484"/>
                    </a:lnTo>
                    <a:cubicBezTo>
                      <a:pt x="17898" y="12491"/>
                      <a:pt x="17897" y="12498"/>
                      <a:pt x="17885" y="12504"/>
                    </a:cubicBezTo>
                    <a:lnTo>
                      <a:pt x="17729" y="12541"/>
                    </a:lnTo>
                    <a:cubicBezTo>
                      <a:pt x="17609" y="12566"/>
                      <a:pt x="17489" y="12605"/>
                      <a:pt x="17375" y="12649"/>
                    </a:cubicBezTo>
                    <a:cubicBezTo>
                      <a:pt x="16582" y="12944"/>
                      <a:pt x="15976" y="13559"/>
                      <a:pt x="15784" y="14262"/>
                    </a:cubicBezTo>
                    <a:lnTo>
                      <a:pt x="15748" y="14407"/>
                    </a:lnTo>
                    <a:cubicBezTo>
                      <a:pt x="15742" y="14414"/>
                      <a:pt x="15743" y="14413"/>
                      <a:pt x="15737" y="14419"/>
                    </a:cubicBezTo>
                    <a:lnTo>
                      <a:pt x="15598" y="14399"/>
                    </a:lnTo>
                    <a:cubicBezTo>
                      <a:pt x="15256" y="14356"/>
                      <a:pt x="14884" y="14382"/>
                      <a:pt x="14529" y="14470"/>
                    </a:cubicBezTo>
                    <a:cubicBezTo>
                      <a:pt x="13833" y="14646"/>
                      <a:pt x="13228" y="15073"/>
                      <a:pt x="12922" y="15600"/>
                    </a:cubicBezTo>
                    <a:lnTo>
                      <a:pt x="12856" y="15712"/>
                    </a:lnTo>
                    <a:cubicBezTo>
                      <a:pt x="12850" y="15712"/>
                      <a:pt x="12843" y="15718"/>
                      <a:pt x="12843" y="15718"/>
                    </a:cubicBezTo>
                    <a:lnTo>
                      <a:pt x="12723" y="15681"/>
                    </a:lnTo>
                    <a:cubicBezTo>
                      <a:pt x="12507" y="15618"/>
                      <a:pt x="12280" y="15587"/>
                      <a:pt x="12046" y="15587"/>
                    </a:cubicBezTo>
                    <a:cubicBezTo>
                      <a:pt x="11824" y="15587"/>
                      <a:pt x="11601" y="15618"/>
                      <a:pt x="11373" y="15675"/>
                    </a:cubicBezTo>
                    <a:cubicBezTo>
                      <a:pt x="10821" y="15819"/>
                      <a:pt x="10328" y="16120"/>
                      <a:pt x="9998" y="16534"/>
                    </a:cubicBezTo>
                    <a:lnTo>
                      <a:pt x="9981" y="16554"/>
                    </a:lnTo>
                    <a:cubicBezTo>
                      <a:pt x="9519" y="16994"/>
                      <a:pt x="9278" y="17822"/>
                      <a:pt x="9248" y="18544"/>
                    </a:cubicBezTo>
                    <a:cubicBezTo>
                      <a:pt x="9164" y="20409"/>
                      <a:pt x="9998" y="21558"/>
                      <a:pt x="10808" y="21558"/>
                    </a:cubicBezTo>
                    <a:cubicBezTo>
                      <a:pt x="11439" y="21558"/>
                      <a:pt x="11757" y="21006"/>
                      <a:pt x="12069" y="20322"/>
                    </a:cubicBezTo>
                    <a:cubicBezTo>
                      <a:pt x="12303" y="19807"/>
                      <a:pt x="12555" y="19354"/>
                      <a:pt x="12993" y="19009"/>
                    </a:cubicBezTo>
                    <a:cubicBezTo>
                      <a:pt x="13323" y="18745"/>
                      <a:pt x="13690" y="18350"/>
                      <a:pt x="13852" y="17804"/>
                    </a:cubicBezTo>
                    <a:lnTo>
                      <a:pt x="13907" y="17679"/>
                    </a:lnTo>
                    <a:cubicBezTo>
                      <a:pt x="13913" y="17679"/>
                      <a:pt x="13912" y="17673"/>
                      <a:pt x="13918" y="17673"/>
                    </a:cubicBezTo>
                    <a:lnTo>
                      <a:pt x="14044" y="17696"/>
                    </a:lnTo>
                    <a:cubicBezTo>
                      <a:pt x="14434" y="17772"/>
                      <a:pt x="14860" y="17760"/>
                      <a:pt x="15274" y="17653"/>
                    </a:cubicBezTo>
                    <a:cubicBezTo>
                      <a:pt x="16042" y="17458"/>
                      <a:pt x="16684" y="16968"/>
                      <a:pt x="16960" y="16377"/>
                    </a:cubicBezTo>
                    <a:lnTo>
                      <a:pt x="17014" y="16260"/>
                    </a:lnTo>
                    <a:cubicBezTo>
                      <a:pt x="17020" y="16260"/>
                      <a:pt x="17022" y="16252"/>
                      <a:pt x="17028" y="16252"/>
                    </a:cubicBezTo>
                    <a:lnTo>
                      <a:pt x="17153" y="16277"/>
                    </a:lnTo>
                    <a:cubicBezTo>
                      <a:pt x="17609" y="16365"/>
                      <a:pt x="18095" y="16322"/>
                      <a:pt x="18569" y="16146"/>
                    </a:cubicBezTo>
                    <a:cubicBezTo>
                      <a:pt x="19607" y="15763"/>
                      <a:pt x="20304" y="14834"/>
                      <a:pt x="20214" y="13936"/>
                    </a:cubicBezTo>
                    <a:lnTo>
                      <a:pt x="20201" y="13779"/>
                    </a:lnTo>
                    <a:cubicBezTo>
                      <a:pt x="20207" y="13773"/>
                      <a:pt x="20208" y="13772"/>
                      <a:pt x="20214" y="13766"/>
                    </a:cubicBezTo>
                    <a:lnTo>
                      <a:pt x="20364" y="13734"/>
                    </a:lnTo>
                    <a:cubicBezTo>
                      <a:pt x="21042" y="13602"/>
                      <a:pt x="21551" y="12779"/>
                      <a:pt x="21551" y="11825"/>
                    </a:cubicBezTo>
                    <a:cubicBezTo>
                      <a:pt x="21551" y="11323"/>
                      <a:pt x="21414" y="10847"/>
                      <a:pt x="21156" y="10483"/>
                    </a:cubicBezTo>
                    <a:lnTo>
                      <a:pt x="21060" y="10306"/>
                    </a:lnTo>
                    <a:cubicBezTo>
                      <a:pt x="21060" y="10300"/>
                      <a:pt x="21060" y="10293"/>
                      <a:pt x="21060" y="10286"/>
                    </a:cubicBezTo>
                    <a:lnTo>
                      <a:pt x="21169" y="10180"/>
                    </a:lnTo>
                    <a:cubicBezTo>
                      <a:pt x="21445" y="9917"/>
                      <a:pt x="21600" y="9522"/>
                      <a:pt x="21600" y="9101"/>
                    </a:cubicBezTo>
                    <a:cubicBezTo>
                      <a:pt x="21600" y="8586"/>
                      <a:pt x="21367" y="8122"/>
                      <a:pt x="20989" y="7877"/>
                    </a:cubicBezTo>
                    <a:lnTo>
                      <a:pt x="20790" y="7751"/>
                    </a:lnTo>
                    <a:cubicBezTo>
                      <a:pt x="20784" y="7745"/>
                      <a:pt x="20784" y="7732"/>
                      <a:pt x="20790" y="7732"/>
                    </a:cubicBezTo>
                    <a:lnTo>
                      <a:pt x="20970" y="7580"/>
                    </a:lnTo>
                    <a:cubicBezTo>
                      <a:pt x="21270" y="7317"/>
                      <a:pt x="21456" y="6896"/>
                      <a:pt x="21456" y="6456"/>
                    </a:cubicBezTo>
                    <a:cubicBezTo>
                      <a:pt x="21456" y="5991"/>
                      <a:pt x="21264" y="5560"/>
                      <a:pt x="20940" y="5302"/>
                    </a:cubicBezTo>
                    <a:lnTo>
                      <a:pt x="20784" y="5182"/>
                    </a:lnTo>
                    <a:cubicBezTo>
                      <a:pt x="20778" y="5176"/>
                      <a:pt x="20778" y="5169"/>
                      <a:pt x="20784" y="5163"/>
                    </a:cubicBezTo>
                    <a:lnTo>
                      <a:pt x="20921" y="5025"/>
                    </a:lnTo>
                    <a:cubicBezTo>
                      <a:pt x="21185" y="4762"/>
                      <a:pt x="21336" y="4372"/>
                      <a:pt x="21336" y="3964"/>
                    </a:cubicBezTo>
                    <a:cubicBezTo>
                      <a:pt x="21336" y="3625"/>
                      <a:pt x="21233" y="3299"/>
                      <a:pt x="21041" y="3042"/>
                    </a:cubicBezTo>
                    <a:lnTo>
                      <a:pt x="20975" y="2953"/>
                    </a:lnTo>
                    <a:cubicBezTo>
                      <a:pt x="20975" y="2947"/>
                      <a:pt x="20975" y="2946"/>
                      <a:pt x="20975" y="2940"/>
                    </a:cubicBezTo>
                    <a:lnTo>
                      <a:pt x="21024" y="2839"/>
                    </a:lnTo>
                    <a:cubicBezTo>
                      <a:pt x="21150" y="2582"/>
                      <a:pt x="21216" y="2293"/>
                      <a:pt x="21216" y="1998"/>
                    </a:cubicBezTo>
                    <a:cubicBezTo>
                      <a:pt x="21216" y="1024"/>
                      <a:pt x="20508" y="239"/>
                      <a:pt x="19638" y="239"/>
                    </a:cubicBezTo>
                    <a:cubicBezTo>
                      <a:pt x="19344" y="239"/>
                      <a:pt x="19056" y="334"/>
                      <a:pt x="18804" y="510"/>
                    </a:cubicBezTo>
                    <a:lnTo>
                      <a:pt x="18700" y="585"/>
                    </a:lnTo>
                    <a:cubicBezTo>
                      <a:pt x="18694" y="585"/>
                      <a:pt x="18690" y="585"/>
                      <a:pt x="18684" y="585"/>
                    </a:cubicBezTo>
                    <a:lnTo>
                      <a:pt x="18588" y="498"/>
                    </a:lnTo>
                    <a:cubicBezTo>
                      <a:pt x="18270" y="210"/>
                      <a:pt x="17794" y="39"/>
                      <a:pt x="17290" y="39"/>
                    </a:cubicBezTo>
                    <a:cubicBezTo>
                      <a:pt x="16804" y="39"/>
                      <a:pt x="16342" y="197"/>
                      <a:pt x="16024" y="473"/>
                    </a:cubicBezTo>
                    <a:lnTo>
                      <a:pt x="15940" y="547"/>
                    </a:lnTo>
                    <a:cubicBezTo>
                      <a:pt x="15934" y="547"/>
                      <a:pt x="15935" y="547"/>
                      <a:pt x="15929" y="547"/>
                    </a:cubicBezTo>
                    <a:lnTo>
                      <a:pt x="15833" y="498"/>
                    </a:lnTo>
                    <a:cubicBezTo>
                      <a:pt x="15473" y="304"/>
                      <a:pt x="15017" y="196"/>
                      <a:pt x="14543" y="196"/>
                    </a:cubicBezTo>
                    <a:cubicBezTo>
                      <a:pt x="13858" y="196"/>
                      <a:pt x="13209" y="422"/>
                      <a:pt x="12849" y="793"/>
                    </a:cubicBezTo>
                    <a:lnTo>
                      <a:pt x="12759" y="887"/>
                    </a:lnTo>
                    <a:cubicBezTo>
                      <a:pt x="12753" y="887"/>
                      <a:pt x="12748" y="887"/>
                      <a:pt x="12742" y="887"/>
                    </a:cubicBezTo>
                    <a:lnTo>
                      <a:pt x="12633" y="824"/>
                    </a:lnTo>
                    <a:cubicBezTo>
                      <a:pt x="12261" y="598"/>
                      <a:pt x="11775" y="479"/>
                      <a:pt x="11259" y="479"/>
                    </a:cubicBezTo>
                    <a:cubicBezTo>
                      <a:pt x="10598" y="479"/>
                      <a:pt x="9988" y="685"/>
                      <a:pt x="9616" y="1024"/>
                    </a:cubicBezTo>
                    <a:lnTo>
                      <a:pt x="9501" y="1132"/>
                    </a:lnTo>
                    <a:cubicBezTo>
                      <a:pt x="9495" y="1132"/>
                      <a:pt x="9488" y="1132"/>
                      <a:pt x="9482" y="1132"/>
                    </a:cubicBezTo>
                    <a:lnTo>
                      <a:pt x="9376" y="1024"/>
                    </a:lnTo>
                    <a:cubicBezTo>
                      <a:pt x="9063" y="717"/>
                      <a:pt x="8601" y="542"/>
                      <a:pt x="8091" y="542"/>
                    </a:cubicBezTo>
                    <a:cubicBezTo>
                      <a:pt x="7593" y="542"/>
                      <a:pt x="7129" y="711"/>
                      <a:pt x="6817" y="1013"/>
                    </a:cubicBezTo>
                    <a:lnTo>
                      <a:pt x="6662" y="1164"/>
                    </a:lnTo>
                    <a:cubicBezTo>
                      <a:pt x="6656" y="1170"/>
                      <a:pt x="6645" y="1170"/>
                      <a:pt x="6645" y="1158"/>
                    </a:cubicBezTo>
                    <a:lnTo>
                      <a:pt x="6542" y="969"/>
                    </a:lnTo>
                    <a:cubicBezTo>
                      <a:pt x="6296" y="505"/>
                      <a:pt x="5707" y="202"/>
                      <a:pt x="5047" y="202"/>
                    </a:cubicBezTo>
                    <a:cubicBezTo>
                      <a:pt x="4633" y="202"/>
                      <a:pt x="4243" y="322"/>
                      <a:pt x="3937" y="542"/>
                    </a:cubicBezTo>
                    <a:lnTo>
                      <a:pt x="3830" y="616"/>
                    </a:lnTo>
                    <a:cubicBezTo>
                      <a:pt x="3824" y="622"/>
                      <a:pt x="3817" y="616"/>
                      <a:pt x="3811" y="616"/>
                    </a:cubicBezTo>
                    <a:lnTo>
                      <a:pt x="3745" y="547"/>
                    </a:lnTo>
                    <a:cubicBezTo>
                      <a:pt x="3415" y="221"/>
                      <a:pt x="2990" y="15"/>
                      <a:pt x="2539" y="2"/>
                    </a:cubicBezTo>
                    <a:close/>
                    <a:moveTo>
                      <a:pt x="16351" y="4091"/>
                    </a:moveTo>
                    <a:cubicBezTo>
                      <a:pt x="16284" y="4104"/>
                      <a:pt x="16220" y="4131"/>
                      <a:pt x="16163" y="4172"/>
                    </a:cubicBezTo>
                    <a:cubicBezTo>
                      <a:pt x="15731" y="4461"/>
                      <a:pt x="15142" y="4629"/>
                      <a:pt x="14518" y="4629"/>
                    </a:cubicBezTo>
                    <a:lnTo>
                      <a:pt x="14513" y="4629"/>
                    </a:lnTo>
                    <a:cubicBezTo>
                      <a:pt x="14356" y="4629"/>
                      <a:pt x="14260" y="4799"/>
                      <a:pt x="14332" y="4943"/>
                    </a:cubicBezTo>
                    <a:cubicBezTo>
                      <a:pt x="14459" y="5194"/>
                      <a:pt x="14578" y="5497"/>
                      <a:pt x="14698" y="5867"/>
                    </a:cubicBezTo>
                    <a:cubicBezTo>
                      <a:pt x="14914" y="6552"/>
                      <a:pt x="15058" y="7637"/>
                      <a:pt x="15070" y="7680"/>
                    </a:cubicBezTo>
                    <a:cubicBezTo>
                      <a:pt x="15088" y="7806"/>
                      <a:pt x="15004" y="7927"/>
                      <a:pt x="14884" y="7945"/>
                    </a:cubicBezTo>
                    <a:cubicBezTo>
                      <a:pt x="14872" y="7945"/>
                      <a:pt x="14860" y="7945"/>
                      <a:pt x="14854" y="7945"/>
                    </a:cubicBezTo>
                    <a:cubicBezTo>
                      <a:pt x="14746" y="7945"/>
                      <a:pt x="14650" y="7863"/>
                      <a:pt x="14638" y="7743"/>
                    </a:cubicBezTo>
                    <a:cubicBezTo>
                      <a:pt x="14638" y="7731"/>
                      <a:pt x="14488" y="6658"/>
                      <a:pt x="14284" y="6005"/>
                    </a:cubicBezTo>
                    <a:cubicBezTo>
                      <a:pt x="14134" y="5527"/>
                      <a:pt x="13990" y="5189"/>
                      <a:pt x="13822" y="4925"/>
                    </a:cubicBezTo>
                    <a:lnTo>
                      <a:pt x="13817" y="4931"/>
                    </a:lnTo>
                    <a:cubicBezTo>
                      <a:pt x="13655" y="4680"/>
                      <a:pt x="13384" y="4517"/>
                      <a:pt x="13072" y="4517"/>
                    </a:cubicBezTo>
                    <a:cubicBezTo>
                      <a:pt x="12958" y="4517"/>
                      <a:pt x="12855" y="4542"/>
                      <a:pt x="12753" y="4580"/>
                    </a:cubicBezTo>
                    <a:lnTo>
                      <a:pt x="12753" y="4572"/>
                    </a:lnTo>
                    <a:cubicBezTo>
                      <a:pt x="12429" y="4685"/>
                      <a:pt x="12070" y="4743"/>
                      <a:pt x="11692" y="4743"/>
                    </a:cubicBezTo>
                    <a:cubicBezTo>
                      <a:pt x="11536" y="4743"/>
                      <a:pt x="11386" y="4730"/>
                      <a:pt x="11236" y="4712"/>
                    </a:cubicBezTo>
                    <a:cubicBezTo>
                      <a:pt x="11206" y="4705"/>
                      <a:pt x="11175" y="4706"/>
                      <a:pt x="11139" y="4706"/>
                    </a:cubicBezTo>
                    <a:cubicBezTo>
                      <a:pt x="10874" y="4706"/>
                      <a:pt x="10659" y="4894"/>
                      <a:pt x="10593" y="5145"/>
                    </a:cubicBezTo>
                    <a:lnTo>
                      <a:pt x="10582" y="5145"/>
                    </a:lnTo>
                    <a:cubicBezTo>
                      <a:pt x="10425" y="5848"/>
                      <a:pt x="10582" y="6878"/>
                      <a:pt x="10672" y="7286"/>
                    </a:cubicBezTo>
                    <a:cubicBezTo>
                      <a:pt x="10690" y="7368"/>
                      <a:pt x="10666" y="7462"/>
                      <a:pt x="10606" y="7512"/>
                    </a:cubicBezTo>
                    <a:cubicBezTo>
                      <a:pt x="10558" y="7556"/>
                      <a:pt x="10504" y="7569"/>
                      <a:pt x="10456" y="7569"/>
                    </a:cubicBezTo>
                    <a:cubicBezTo>
                      <a:pt x="10354" y="7569"/>
                      <a:pt x="10262" y="7493"/>
                      <a:pt x="10238" y="7386"/>
                    </a:cubicBezTo>
                    <a:cubicBezTo>
                      <a:pt x="10220" y="7317"/>
                      <a:pt x="9896" y="5797"/>
                      <a:pt x="10208" y="4817"/>
                    </a:cubicBezTo>
                    <a:cubicBezTo>
                      <a:pt x="10250" y="4730"/>
                      <a:pt x="10269" y="4623"/>
                      <a:pt x="10227" y="4504"/>
                    </a:cubicBezTo>
                    <a:cubicBezTo>
                      <a:pt x="10191" y="4403"/>
                      <a:pt x="10107" y="4321"/>
                      <a:pt x="10011" y="4284"/>
                    </a:cubicBezTo>
                    <a:cubicBezTo>
                      <a:pt x="9897" y="4246"/>
                      <a:pt x="9795" y="4265"/>
                      <a:pt x="9711" y="4315"/>
                    </a:cubicBezTo>
                    <a:lnTo>
                      <a:pt x="9698" y="4297"/>
                    </a:lnTo>
                    <a:cubicBezTo>
                      <a:pt x="9332" y="4611"/>
                      <a:pt x="8817" y="4792"/>
                      <a:pt x="8265" y="4792"/>
                    </a:cubicBezTo>
                    <a:cubicBezTo>
                      <a:pt x="7965" y="4792"/>
                      <a:pt x="7683" y="4743"/>
                      <a:pt x="7431" y="4649"/>
                    </a:cubicBezTo>
                    <a:lnTo>
                      <a:pt x="7425" y="4655"/>
                    </a:lnTo>
                    <a:cubicBezTo>
                      <a:pt x="7383" y="4636"/>
                      <a:pt x="7340" y="4623"/>
                      <a:pt x="7292" y="4623"/>
                    </a:cubicBezTo>
                    <a:cubicBezTo>
                      <a:pt x="7112" y="4623"/>
                      <a:pt x="6962" y="4774"/>
                      <a:pt x="6962" y="4969"/>
                    </a:cubicBezTo>
                    <a:cubicBezTo>
                      <a:pt x="6962" y="4975"/>
                      <a:pt x="6962" y="4982"/>
                      <a:pt x="6962" y="4994"/>
                    </a:cubicBezTo>
                    <a:lnTo>
                      <a:pt x="6956" y="4994"/>
                    </a:lnTo>
                    <a:cubicBezTo>
                      <a:pt x="7034" y="5478"/>
                      <a:pt x="7087" y="6030"/>
                      <a:pt x="7117" y="6658"/>
                    </a:cubicBezTo>
                    <a:cubicBezTo>
                      <a:pt x="7123" y="6752"/>
                      <a:pt x="7070" y="6846"/>
                      <a:pt x="6986" y="6890"/>
                    </a:cubicBezTo>
                    <a:cubicBezTo>
                      <a:pt x="6956" y="6902"/>
                      <a:pt x="6926" y="6915"/>
                      <a:pt x="6896" y="6915"/>
                    </a:cubicBezTo>
                    <a:cubicBezTo>
                      <a:pt x="6776" y="6915"/>
                      <a:pt x="6681" y="6821"/>
                      <a:pt x="6675" y="6695"/>
                    </a:cubicBezTo>
                    <a:cubicBezTo>
                      <a:pt x="6639" y="5885"/>
                      <a:pt x="6554" y="5214"/>
                      <a:pt x="6440" y="4649"/>
                    </a:cubicBezTo>
                    <a:cubicBezTo>
                      <a:pt x="6392" y="4372"/>
                      <a:pt x="6163" y="4164"/>
                      <a:pt x="5887" y="4164"/>
                    </a:cubicBezTo>
                    <a:cubicBezTo>
                      <a:pt x="5791" y="4164"/>
                      <a:pt x="5703" y="4191"/>
                      <a:pt x="5625" y="4235"/>
                    </a:cubicBezTo>
                    <a:cubicBezTo>
                      <a:pt x="5361" y="4310"/>
                      <a:pt x="5084" y="4352"/>
                      <a:pt x="4790" y="4352"/>
                    </a:cubicBezTo>
                    <a:cubicBezTo>
                      <a:pt x="4634" y="4352"/>
                      <a:pt x="4477" y="4340"/>
                      <a:pt x="4321" y="4315"/>
                    </a:cubicBezTo>
                    <a:cubicBezTo>
                      <a:pt x="4045" y="4271"/>
                      <a:pt x="3781" y="4422"/>
                      <a:pt x="3667" y="4692"/>
                    </a:cubicBezTo>
                    <a:lnTo>
                      <a:pt x="3644" y="4749"/>
                    </a:lnTo>
                    <a:cubicBezTo>
                      <a:pt x="3518" y="5038"/>
                      <a:pt x="3518" y="5370"/>
                      <a:pt x="3620" y="5671"/>
                    </a:cubicBezTo>
                    <a:cubicBezTo>
                      <a:pt x="3686" y="5872"/>
                      <a:pt x="3721" y="6093"/>
                      <a:pt x="3721" y="6319"/>
                    </a:cubicBezTo>
                    <a:cubicBezTo>
                      <a:pt x="3721" y="6645"/>
                      <a:pt x="3649" y="6953"/>
                      <a:pt x="3511" y="7223"/>
                    </a:cubicBezTo>
                    <a:cubicBezTo>
                      <a:pt x="3403" y="7431"/>
                      <a:pt x="3415" y="7682"/>
                      <a:pt x="3541" y="7877"/>
                    </a:cubicBezTo>
                    <a:cubicBezTo>
                      <a:pt x="3727" y="8172"/>
                      <a:pt x="3830" y="8530"/>
                      <a:pt x="3830" y="8913"/>
                    </a:cubicBezTo>
                    <a:cubicBezTo>
                      <a:pt x="3830" y="9183"/>
                      <a:pt x="3776" y="9446"/>
                      <a:pt x="3680" y="9678"/>
                    </a:cubicBezTo>
                    <a:lnTo>
                      <a:pt x="3685" y="9684"/>
                    </a:lnTo>
                    <a:cubicBezTo>
                      <a:pt x="3619" y="9810"/>
                      <a:pt x="3584" y="9955"/>
                      <a:pt x="3584" y="10112"/>
                    </a:cubicBezTo>
                    <a:cubicBezTo>
                      <a:pt x="3584" y="10438"/>
                      <a:pt x="3745" y="10727"/>
                      <a:pt x="3991" y="10897"/>
                    </a:cubicBezTo>
                    <a:cubicBezTo>
                      <a:pt x="4423" y="11280"/>
                      <a:pt x="5060" y="11600"/>
                      <a:pt x="6026" y="11744"/>
                    </a:cubicBezTo>
                    <a:cubicBezTo>
                      <a:pt x="6950" y="11876"/>
                      <a:pt x="7700" y="11763"/>
                      <a:pt x="8367" y="11662"/>
                    </a:cubicBezTo>
                    <a:cubicBezTo>
                      <a:pt x="9393" y="11505"/>
                      <a:pt x="10286" y="11368"/>
                      <a:pt x="11409" y="12121"/>
                    </a:cubicBezTo>
                    <a:cubicBezTo>
                      <a:pt x="12915" y="13138"/>
                      <a:pt x="13971" y="12479"/>
                      <a:pt x="14469" y="12159"/>
                    </a:cubicBezTo>
                    <a:cubicBezTo>
                      <a:pt x="14974" y="11838"/>
                      <a:pt x="15605" y="11191"/>
                      <a:pt x="15617" y="11185"/>
                    </a:cubicBezTo>
                    <a:cubicBezTo>
                      <a:pt x="15707" y="11097"/>
                      <a:pt x="15844" y="11097"/>
                      <a:pt x="15929" y="11191"/>
                    </a:cubicBezTo>
                    <a:cubicBezTo>
                      <a:pt x="16013" y="11285"/>
                      <a:pt x="16013" y="11431"/>
                      <a:pt x="15923" y="11519"/>
                    </a:cubicBezTo>
                    <a:cubicBezTo>
                      <a:pt x="15893" y="11544"/>
                      <a:pt x="15244" y="12202"/>
                      <a:pt x="14704" y="12547"/>
                    </a:cubicBezTo>
                    <a:cubicBezTo>
                      <a:pt x="14398" y="12742"/>
                      <a:pt x="13845" y="13101"/>
                      <a:pt x="13089" y="13151"/>
                    </a:cubicBezTo>
                    <a:cubicBezTo>
                      <a:pt x="12549" y="13189"/>
                      <a:pt x="11889" y="12994"/>
                      <a:pt x="11169" y="12504"/>
                    </a:cubicBezTo>
                    <a:cubicBezTo>
                      <a:pt x="10184" y="11838"/>
                      <a:pt x="9410" y="11965"/>
                      <a:pt x="8432" y="12115"/>
                    </a:cubicBezTo>
                    <a:cubicBezTo>
                      <a:pt x="7742" y="12222"/>
                      <a:pt x="6956" y="12340"/>
                      <a:pt x="5966" y="12202"/>
                    </a:cubicBezTo>
                    <a:cubicBezTo>
                      <a:pt x="5420" y="12120"/>
                      <a:pt x="4964" y="11989"/>
                      <a:pt x="4586" y="11813"/>
                    </a:cubicBezTo>
                    <a:cubicBezTo>
                      <a:pt x="4580" y="11819"/>
                      <a:pt x="4580" y="11826"/>
                      <a:pt x="4574" y="11833"/>
                    </a:cubicBezTo>
                    <a:cubicBezTo>
                      <a:pt x="4478" y="11751"/>
                      <a:pt x="4352" y="11699"/>
                      <a:pt x="4220" y="11699"/>
                    </a:cubicBezTo>
                    <a:cubicBezTo>
                      <a:pt x="3992" y="11699"/>
                      <a:pt x="3800" y="11838"/>
                      <a:pt x="3710" y="12039"/>
                    </a:cubicBezTo>
                    <a:cubicBezTo>
                      <a:pt x="3704" y="12058"/>
                      <a:pt x="3697" y="12076"/>
                      <a:pt x="3685" y="12102"/>
                    </a:cubicBezTo>
                    <a:cubicBezTo>
                      <a:pt x="3673" y="12146"/>
                      <a:pt x="3661" y="12191"/>
                      <a:pt x="3655" y="12241"/>
                    </a:cubicBezTo>
                    <a:lnTo>
                      <a:pt x="3631" y="12227"/>
                    </a:lnTo>
                    <a:cubicBezTo>
                      <a:pt x="3559" y="12428"/>
                      <a:pt x="3596" y="12662"/>
                      <a:pt x="3710" y="12837"/>
                    </a:cubicBezTo>
                    <a:cubicBezTo>
                      <a:pt x="3902" y="13139"/>
                      <a:pt x="4015" y="13502"/>
                      <a:pt x="4015" y="13891"/>
                    </a:cubicBezTo>
                    <a:cubicBezTo>
                      <a:pt x="4015" y="14098"/>
                      <a:pt x="3985" y="14299"/>
                      <a:pt x="3925" y="14494"/>
                    </a:cubicBezTo>
                    <a:cubicBezTo>
                      <a:pt x="3823" y="14820"/>
                      <a:pt x="3967" y="15211"/>
                      <a:pt x="4267" y="15355"/>
                    </a:cubicBezTo>
                    <a:cubicBezTo>
                      <a:pt x="5269" y="15839"/>
                      <a:pt x="6735" y="16266"/>
                      <a:pt x="8181" y="15857"/>
                    </a:cubicBezTo>
                    <a:cubicBezTo>
                      <a:pt x="8313" y="15820"/>
                      <a:pt x="8445" y="15913"/>
                      <a:pt x="8457" y="16058"/>
                    </a:cubicBezTo>
                    <a:cubicBezTo>
                      <a:pt x="8469" y="16171"/>
                      <a:pt x="8390" y="16278"/>
                      <a:pt x="8282" y="16303"/>
                    </a:cubicBezTo>
                    <a:cubicBezTo>
                      <a:pt x="7832" y="16429"/>
                      <a:pt x="7389" y="16480"/>
                      <a:pt x="6951" y="16480"/>
                    </a:cubicBezTo>
                    <a:cubicBezTo>
                      <a:pt x="6044" y="16480"/>
                      <a:pt x="5185" y="16247"/>
                      <a:pt x="4477" y="15952"/>
                    </a:cubicBezTo>
                    <a:cubicBezTo>
                      <a:pt x="4435" y="15939"/>
                      <a:pt x="4388" y="15932"/>
                      <a:pt x="4340" y="15932"/>
                    </a:cubicBezTo>
                    <a:cubicBezTo>
                      <a:pt x="4070" y="15932"/>
                      <a:pt x="3848" y="16127"/>
                      <a:pt x="3794" y="16391"/>
                    </a:cubicBezTo>
                    <a:cubicBezTo>
                      <a:pt x="3788" y="16423"/>
                      <a:pt x="3781" y="16454"/>
                      <a:pt x="3781" y="16485"/>
                    </a:cubicBezTo>
                    <a:cubicBezTo>
                      <a:pt x="3781" y="16492"/>
                      <a:pt x="3781" y="16497"/>
                      <a:pt x="3781" y="16503"/>
                    </a:cubicBezTo>
                    <a:cubicBezTo>
                      <a:pt x="3733" y="17106"/>
                      <a:pt x="4105" y="17640"/>
                      <a:pt x="4831" y="17947"/>
                    </a:cubicBezTo>
                    <a:cubicBezTo>
                      <a:pt x="5810" y="18368"/>
                      <a:pt x="7208" y="18394"/>
                      <a:pt x="7976" y="18187"/>
                    </a:cubicBezTo>
                    <a:cubicBezTo>
                      <a:pt x="8745" y="18011"/>
                      <a:pt x="8816" y="17691"/>
                      <a:pt x="9188" y="17025"/>
                    </a:cubicBezTo>
                    <a:cubicBezTo>
                      <a:pt x="9440" y="16579"/>
                      <a:pt x="9915" y="16084"/>
                      <a:pt x="10101" y="15889"/>
                    </a:cubicBezTo>
                    <a:cubicBezTo>
                      <a:pt x="10143" y="15845"/>
                      <a:pt x="10190" y="15801"/>
                      <a:pt x="10238" y="15763"/>
                    </a:cubicBezTo>
                    <a:cubicBezTo>
                      <a:pt x="10430" y="15606"/>
                      <a:pt x="10642" y="15387"/>
                      <a:pt x="10642" y="15167"/>
                    </a:cubicBezTo>
                    <a:cubicBezTo>
                      <a:pt x="10642" y="14947"/>
                      <a:pt x="10527" y="14757"/>
                      <a:pt x="10353" y="14651"/>
                    </a:cubicBezTo>
                    <a:cubicBezTo>
                      <a:pt x="9993" y="14437"/>
                      <a:pt x="9567" y="14351"/>
                      <a:pt x="9231" y="14376"/>
                    </a:cubicBezTo>
                    <a:cubicBezTo>
                      <a:pt x="9045" y="14388"/>
                      <a:pt x="8846" y="14406"/>
                      <a:pt x="8642" y="14431"/>
                    </a:cubicBezTo>
                    <a:cubicBezTo>
                      <a:pt x="7628" y="14538"/>
                      <a:pt x="6368" y="14664"/>
                      <a:pt x="5036" y="13923"/>
                    </a:cubicBezTo>
                    <a:cubicBezTo>
                      <a:pt x="4940" y="13866"/>
                      <a:pt x="4885" y="13747"/>
                      <a:pt x="4921" y="13640"/>
                    </a:cubicBezTo>
                    <a:cubicBezTo>
                      <a:pt x="4969" y="13502"/>
                      <a:pt x="5120" y="13440"/>
                      <a:pt x="5234" y="13509"/>
                    </a:cubicBezTo>
                    <a:cubicBezTo>
                      <a:pt x="6453" y="14193"/>
                      <a:pt x="7593" y="14075"/>
                      <a:pt x="8601" y="13968"/>
                    </a:cubicBezTo>
                    <a:cubicBezTo>
                      <a:pt x="8811" y="13949"/>
                      <a:pt x="9009" y="13923"/>
                      <a:pt x="9201" y="13911"/>
                    </a:cubicBezTo>
                    <a:cubicBezTo>
                      <a:pt x="9759" y="13873"/>
                      <a:pt x="10540" y="14079"/>
                      <a:pt x="11026" y="14619"/>
                    </a:cubicBezTo>
                    <a:cubicBezTo>
                      <a:pt x="11038" y="14632"/>
                      <a:pt x="11050" y="14646"/>
                      <a:pt x="11062" y="14658"/>
                    </a:cubicBezTo>
                    <a:cubicBezTo>
                      <a:pt x="11320" y="14966"/>
                      <a:pt x="11692" y="15148"/>
                      <a:pt x="12082" y="15161"/>
                    </a:cubicBezTo>
                    <a:lnTo>
                      <a:pt x="12118" y="15161"/>
                    </a:lnTo>
                    <a:cubicBezTo>
                      <a:pt x="12466" y="15167"/>
                      <a:pt x="12808" y="15047"/>
                      <a:pt x="13067" y="14802"/>
                    </a:cubicBezTo>
                    <a:cubicBezTo>
                      <a:pt x="13433" y="14456"/>
                      <a:pt x="13912" y="14192"/>
                      <a:pt x="14453" y="14054"/>
                    </a:cubicBezTo>
                    <a:cubicBezTo>
                      <a:pt x="14633" y="14010"/>
                      <a:pt x="14807" y="13979"/>
                      <a:pt x="14987" y="13960"/>
                    </a:cubicBezTo>
                    <a:cubicBezTo>
                      <a:pt x="15287" y="13935"/>
                      <a:pt x="15562" y="13773"/>
                      <a:pt x="15718" y="13503"/>
                    </a:cubicBezTo>
                    <a:cubicBezTo>
                      <a:pt x="16049" y="12950"/>
                      <a:pt x="16607" y="12492"/>
                      <a:pt x="17273" y="12247"/>
                    </a:cubicBezTo>
                    <a:cubicBezTo>
                      <a:pt x="17405" y="12197"/>
                      <a:pt x="17489" y="12064"/>
                      <a:pt x="17483" y="11913"/>
                    </a:cubicBezTo>
                    <a:cubicBezTo>
                      <a:pt x="17483" y="11882"/>
                      <a:pt x="17483" y="11856"/>
                      <a:pt x="17483" y="11825"/>
                    </a:cubicBezTo>
                    <a:cubicBezTo>
                      <a:pt x="17483" y="11542"/>
                      <a:pt x="17525" y="11260"/>
                      <a:pt x="17609" y="11009"/>
                    </a:cubicBezTo>
                    <a:cubicBezTo>
                      <a:pt x="17711" y="10701"/>
                      <a:pt x="17662" y="10356"/>
                      <a:pt x="17470" y="10098"/>
                    </a:cubicBezTo>
                    <a:cubicBezTo>
                      <a:pt x="17356" y="9947"/>
                      <a:pt x="17220" y="9817"/>
                      <a:pt x="17058" y="9704"/>
                    </a:cubicBezTo>
                    <a:cubicBezTo>
                      <a:pt x="16511" y="9333"/>
                      <a:pt x="15845" y="9333"/>
                      <a:pt x="15287" y="9710"/>
                    </a:cubicBezTo>
                    <a:cubicBezTo>
                      <a:pt x="15041" y="9873"/>
                      <a:pt x="14829" y="10036"/>
                      <a:pt x="14649" y="10175"/>
                    </a:cubicBezTo>
                    <a:cubicBezTo>
                      <a:pt x="13743" y="10872"/>
                      <a:pt x="13234" y="11160"/>
                      <a:pt x="11577" y="10180"/>
                    </a:cubicBezTo>
                    <a:cubicBezTo>
                      <a:pt x="10515" y="9553"/>
                      <a:pt x="9621" y="9784"/>
                      <a:pt x="8672" y="10035"/>
                    </a:cubicBezTo>
                    <a:cubicBezTo>
                      <a:pt x="7976" y="10217"/>
                      <a:pt x="7250" y="10407"/>
                      <a:pt x="6482" y="10212"/>
                    </a:cubicBezTo>
                    <a:cubicBezTo>
                      <a:pt x="6482" y="10212"/>
                      <a:pt x="6482" y="10212"/>
                      <a:pt x="6476" y="10212"/>
                    </a:cubicBezTo>
                    <a:cubicBezTo>
                      <a:pt x="6476" y="10212"/>
                      <a:pt x="6470" y="10212"/>
                      <a:pt x="6470" y="10212"/>
                    </a:cubicBezTo>
                    <a:cubicBezTo>
                      <a:pt x="5240" y="9885"/>
                      <a:pt x="5227" y="8693"/>
                      <a:pt x="5221" y="7977"/>
                    </a:cubicBezTo>
                    <a:cubicBezTo>
                      <a:pt x="5221" y="7845"/>
                      <a:pt x="5222" y="7731"/>
                      <a:pt x="5210" y="7643"/>
                    </a:cubicBezTo>
                    <a:cubicBezTo>
                      <a:pt x="5138" y="6814"/>
                      <a:pt x="4873" y="6445"/>
                      <a:pt x="4867" y="6438"/>
                    </a:cubicBezTo>
                    <a:cubicBezTo>
                      <a:pt x="4795" y="6338"/>
                      <a:pt x="4814" y="6192"/>
                      <a:pt x="4904" y="6111"/>
                    </a:cubicBezTo>
                    <a:cubicBezTo>
                      <a:pt x="5000" y="6035"/>
                      <a:pt x="5138" y="6049"/>
                      <a:pt x="5210" y="6150"/>
                    </a:cubicBezTo>
                    <a:cubicBezTo>
                      <a:pt x="5222" y="6169"/>
                      <a:pt x="5557" y="6614"/>
                      <a:pt x="5641" y="7600"/>
                    </a:cubicBezTo>
                    <a:cubicBezTo>
                      <a:pt x="5653" y="7707"/>
                      <a:pt x="5655" y="7839"/>
                      <a:pt x="5655" y="7971"/>
                    </a:cubicBezTo>
                    <a:cubicBezTo>
                      <a:pt x="5661" y="8819"/>
                      <a:pt x="5738" y="9541"/>
                      <a:pt x="6566" y="9761"/>
                    </a:cubicBezTo>
                    <a:cubicBezTo>
                      <a:pt x="7016" y="9861"/>
                      <a:pt x="7376" y="9784"/>
                      <a:pt x="7658" y="9527"/>
                    </a:cubicBezTo>
                    <a:cubicBezTo>
                      <a:pt x="8546" y="8717"/>
                      <a:pt x="8402" y="6450"/>
                      <a:pt x="8402" y="6425"/>
                    </a:cubicBezTo>
                    <a:cubicBezTo>
                      <a:pt x="8396" y="6299"/>
                      <a:pt x="8487" y="6188"/>
                      <a:pt x="8607" y="6181"/>
                    </a:cubicBezTo>
                    <a:cubicBezTo>
                      <a:pt x="8727" y="6175"/>
                      <a:pt x="8835" y="6268"/>
                      <a:pt x="8841" y="6393"/>
                    </a:cubicBezTo>
                    <a:cubicBezTo>
                      <a:pt x="8847" y="6469"/>
                      <a:pt x="8937" y="7900"/>
                      <a:pt x="8511" y="8999"/>
                    </a:cubicBezTo>
                    <a:cubicBezTo>
                      <a:pt x="8481" y="9049"/>
                      <a:pt x="8462" y="9113"/>
                      <a:pt x="8462" y="9182"/>
                    </a:cubicBezTo>
                    <a:cubicBezTo>
                      <a:pt x="8462" y="9370"/>
                      <a:pt x="8606" y="9527"/>
                      <a:pt x="8792" y="9527"/>
                    </a:cubicBezTo>
                    <a:lnTo>
                      <a:pt x="8792" y="9541"/>
                    </a:lnTo>
                    <a:cubicBezTo>
                      <a:pt x="9530" y="9352"/>
                      <a:pt x="10342" y="9194"/>
                      <a:pt x="11236" y="9527"/>
                    </a:cubicBezTo>
                    <a:cubicBezTo>
                      <a:pt x="11320" y="9577"/>
                      <a:pt x="11415" y="9609"/>
                      <a:pt x="11517" y="9609"/>
                    </a:cubicBezTo>
                    <a:cubicBezTo>
                      <a:pt x="11565" y="9609"/>
                      <a:pt x="11614" y="9602"/>
                      <a:pt x="11662" y="9590"/>
                    </a:cubicBezTo>
                    <a:lnTo>
                      <a:pt x="11662" y="9596"/>
                    </a:lnTo>
                    <a:cubicBezTo>
                      <a:pt x="11764" y="9571"/>
                      <a:pt x="11895" y="9520"/>
                      <a:pt x="12009" y="9407"/>
                    </a:cubicBezTo>
                    <a:cubicBezTo>
                      <a:pt x="12201" y="9213"/>
                      <a:pt x="12303" y="8899"/>
                      <a:pt x="12303" y="8465"/>
                    </a:cubicBezTo>
                    <a:lnTo>
                      <a:pt x="12303" y="8340"/>
                    </a:lnTo>
                    <a:cubicBezTo>
                      <a:pt x="12303" y="7925"/>
                      <a:pt x="12309" y="7462"/>
                      <a:pt x="12129" y="6401"/>
                    </a:cubicBezTo>
                    <a:cubicBezTo>
                      <a:pt x="12111" y="6294"/>
                      <a:pt x="12160" y="6180"/>
                      <a:pt x="12256" y="6136"/>
                    </a:cubicBezTo>
                    <a:cubicBezTo>
                      <a:pt x="12328" y="6105"/>
                      <a:pt x="12399" y="6118"/>
                      <a:pt x="12453" y="6150"/>
                    </a:cubicBezTo>
                    <a:cubicBezTo>
                      <a:pt x="12471" y="6169"/>
                      <a:pt x="12490" y="6180"/>
                      <a:pt x="12508" y="6199"/>
                    </a:cubicBezTo>
                    <a:cubicBezTo>
                      <a:pt x="12532" y="6230"/>
                      <a:pt x="12550" y="6269"/>
                      <a:pt x="12556" y="6307"/>
                    </a:cubicBezTo>
                    <a:cubicBezTo>
                      <a:pt x="12742" y="7412"/>
                      <a:pt x="12742" y="7901"/>
                      <a:pt x="12742" y="8334"/>
                    </a:cubicBezTo>
                    <a:lnTo>
                      <a:pt x="12742" y="8460"/>
                    </a:lnTo>
                    <a:cubicBezTo>
                      <a:pt x="12742" y="8874"/>
                      <a:pt x="12664" y="9220"/>
                      <a:pt x="12508" y="9484"/>
                    </a:cubicBezTo>
                    <a:lnTo>
                      <a:pt x="12513" y="9490"/>
                    </a:lnTo>
                    <a:cubicBezTo>
                      <a:pt x="12477" y="9565"/>
                      <a:pt x="12453" y="9653"/>
                      <a:pt x="12453" y="9747"/>
                    </a:cubicBezTo>
                    <a:cubicBezTo>
                      <a:pt x="12453" y="10048"/>
                      <a:pt x="12676" y="10300"/>
                      <a:pt x="12958" y="10332"/>
                    </a:cubicBezTo>
                    <a:cubicBezTo>
                      <a:pt x="13534" y="10463"/>
                      <a:pt x="13845" y="10224"/>
                      <a:pt x="14379" y="9815"/>
                    </a:cubicBezTo>
                    <a:cubicBezTo>
                      <a:pt x="14571" y="9671"/>
                      <a:pt x="14781" y="9502"/>
                      <a:pt x="15040" y="9333"/>
                    </a:cubicBezTo>
                    <a:cubicBezTo>
                      <a:pt x="15742" y="8862"/>
                      <a:pt x="16613" y="8868"/>
                      <a:pt x="17303" y="9339"/>
                    </a:cubicBezTo>
                    <a:cubicBezTo>
                      <a:pt x="17303" y="9339"/>
                      <a:pt x="17309" y="9338"/>
                      <a:pt x="17309" y="9345"/>
                    </a:cubicBezTo>
                    <a:cubicBezTo>
                      <a:pt x="17369" y="9407"/>
                      <a:pt x="17453" y="9447"/>
                      <a:pt x="17543" y="9447"/>
                    </a:cubicBezTo>
                    <a:cubicBezTo>
                      <a:pt x="17723" y="9447"/>
                      <a:pt x="17873" y="9296"/>
                      <a:pt x="17873" y="9101"/>
                    </a:cubicBezTo>
                    <a:cubicBezTo>
                      <a:pt x="17873" y="9095"/>
                      <a:pt x="17873" y="9088"/>
                      <a:pt x="17873" y="9082"/>
                    </a:cubicBezTo>
                    <a:cubicBezTo>
                      <a:pt x="17897" y="8711"/>
                      <a:pt x="18024" y="8367"/>
                      <a:pt x="18228" y="8097"/>
                    </a:cubicBezTo>
                    <a:cubicBezTo>
                      <a:pt x="18288" y="8002"/>
                      <a:pt x="18318" y="7894"/>
                      <a:pt x="18318" y="7775"/>
                    </a:cubicBezTo>
                    <a:cubicBezTo>
                      <a:pt x="18318" y="7480"/>
                      <a:pt x="18106" y="7230"/>
                      <a:pt x="17830" y="7192"/>
                    </a:cubicBezTo>
                    <a:cubicBezTo>
                      <a:pt x="16300" y="6721"/>
                      <a:pt x="15952" y="5659"/>
                      <a:pt x="15934" y="5602"/>
                    </a:cubicBezTo>
                    <a:cubicBezTo>
                      <a:pt x="15898" y="5483"/>
                      <a:pt x="15965" y="5352"/>
                      <a:pt x="16079" y="5314"/>
                    </a:cubicBezTo>
                    <a:cubicBezTo>
                      <a:pt x="16193" y="5276"/>
                      <a:pt x="16318" y="5346"/>
                      <a:pt x="16354" y="5465"/>
                    </a:cubicBezTo>
                    <a:cubicBezTo>
                      <a:pt x="16366" y="5509"/>
                      <a:pt x="16637" y="6299"/>
                      <a:pt x="17819" y="6707"/>
                    </a:cubicBezTo>
                    <a:cubicBezTo>
                      <a:pt x="17957" y="6757"/>
                      <a:pt x="18095" y="6646"/>
                      <a:pt x="18095" y="6495"/>
                    </a:cubicBezTo>
                    <a:cubicBezTo>
                      <a:pt x="18095" y="5980"/>
                      <a:pt x="18288" y="5496"/>
                      <a:pt x="18618" y="5163"/>
                    </a:cubicBezTo>
                    <a:cubicBezTo>
                      <a:pt x="18492" y="5000"/>
                      <a:pt x="18390" y="4819"/>
                      <a:pt x="18324" y="4611"/>
                    </a:cubicBezTo>
                    <a:cubicBezTo>
                      <a:pt x="18258" y="4367"/>
                      <a:pt x="18041" y="4184"/>
                      <a:pt x="17783" y="4184"/>
                    </a:cubicBezTo>
                    <a:cubicBezTo>
                      <a:pt x="17753" y="4184"/>
                      <a:pt x="17723" y="4190"/>
                      <a:pt x="17693" y="4190"/>
                    </a:cubicBezTo>
                    <a:lnTo>
                      <a:pt x="17693" y="4184"/>
                    </a:lnTo>
                    <a:cubicBezTo>
                      <a:pt x="17309" y="4215"/>
                      <a:pt x="16913" y="4190"/>
                      <a:pt x="16553" y="4095"/>
                    </a:cubicBezTo>
                    <a:cubicBezTo>
                      <a:pt x="16487" y="4080"/>
                      <a:pt x="16417" y="4079"/>
                      <a:pt x="16351" y="4091"/>
                    </a:cubicBezTo>
                    <a:close/>
                  </a:path>
                </a:pathLst>
              </a:custGeom>
              <a:solidFill>
                <a:srgbClr val="D35142"/>
              </a:solidFill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2" name="Google Shape;192;p10" descr="pancreas-2.pn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3299247" y="2723794"/>
                <a:ext cx="347573" cy="34757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3" name="Google Shape;193;p10" descr="bone-2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3299247" y="4091184"/>
                <a:ext cx="310345" cy="31034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4" name="Google Shape;194;p10" descr="acne.png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04935" y="4861920"/>
                <a:ext cx="285396" cy="28539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5" name="Google Shape;195;p10" descr="gender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5343" y="3987577"/>
                <a:ext cx="347572" cy="3475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96" name="Google Shape;196;p10"/>
          <p:cNvSpPr txBox="1"/>
          <p:nvPr/>
        </p:nvSpPr>
        <p:spPr>
          <a:xfrm>
            <a:off x="6840125" y="211869"/>
            <a:ext cx="3177939" cy="1521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Мозг и нервная система: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появляются гнев и раздражительность, вплоть до депрессии. Дефицит энергии. Возникают проблемы с концентрацией, нарушение сна, головные боли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психические расстройства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(от тревожных состояний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до панических атак).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6840125" y="1777989"/>
            <a:ext cx="3177939" cy="988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Сердце: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повышается кровяное давление, частота сердцебиения, уровень холестерина, значительно увеличивается риск сердечных приступов.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6852825" y="2823410"/>
            <a:ext cx="3177939" cy="454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Эндокринная система:</a:t>
            </a: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повышается риск сахарного диабета.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6840125" y="3507159"/>
            <a:ext cx="3177939" cy="639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Мышечная система: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начинаются боли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неприятные ощущения в мышцах.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6840125" y="4172621"/>
            <a:ext cx="3177939" cy="632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Опорно-двигательный аппарат:</a:t>
            </a:r>
            <a:r>
              <a:rPr lang="en-US" sz="1400" b="0" i="0" u="none" strike="noStrike" cap="none">
                <a:solidFill>
                  <a:srgbClr val="C0312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уменьшается плотность костной ткани, появляются боли в суставах.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6840125" y="4857313"/>
            <a:ext cx="3177939" cy="810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Другие: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акне и другие проблемы кожи; снижение способности иммунной системы защищать организм от болезней.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p10" descr="muscle-pain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74984" y="3593060"/>
            <a:ext cx="315698" cy="315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721723" y="1349591"/>
            <a:ext cx="5793753" cy="29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Гормоны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 txBox="1"/>
          <p:nvPr/>
        </p:nvSpPr>
        <p:spPr>
          <a:xfrm>
            <a:off x="709346" y="-172173"/>
            <a:ext cx="8999541" cy="155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Как проявляется острая стрессовая реакция?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" name="Google Shape;210;p11"/>
          <p:cNvCxnSpPr/>
          <p:nvPr/>
        </p:nvCxnSpPr>
        <p:spPr>
          <a:xfrm rot="10800000">
            <a:off x="227057" y="932084"/>
            <a:ext cx="10372818" cy="2"/>
          </a:xfrm>
          <a:prstGeom prst="straightConnector1">
            <a:avLst/>
          </a:prstGeom>
          <a:noFill/>
          <a:ln w="25400" cap="flat" cmpd="sng">
            <a:solidFill>
              <a:srgbClr val="CEE3E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1" name="Google Shape;211;p11"/>
          <p:cNvCxnSpPr/>
          <p:nvPr/>
        </p:nvCxnSpPr>
        <p:spPr>
          <a:xfrm rot="10800000">
            <a:off x="227057" y="2067038"/>
            <a:ext cx="10372818" cy="2"/>
          </a:xfrm>
          <a:prstGeom prst="straightConnector1">
            <a:avLst/>
          </a:prstGeom>
          <a:noFill/>
          <a:ln w="25400" cap="flat" cmpd="sng">
            <a:solidFill>
              <a:srgbClr val="CEE3E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2" name="Google Shape;212;p11"/>
          <p:cNvCxnSpPr/>
          <p:nvPr/>
        </p:nvCxnSpPr>
        <p:spPr>
          <a:xfrm rot="10800000">
            <a:off x="227057" y="3404646"/>
            <a:ext cx="10372818" cy="2"/>
          </a:xfrm>
          <a:prstGeom prst="straightConnector1">
            <a:avLst/>
          </a:prstGeom>
          <a:noFill/>
          <a:ln w="25400" cap="flat" cmpd="sng">
            <a:solidFill>
              <a:srgbClr val="CEE3E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3" name="Google Shape;213;p11"/>
          <p:cNvSpPr txBox="1"/>
          <p:nvPr/>
        </p:nvSpPr>
        <p:spPr>
          <a:xfrm>
            <a:off x="2489224" y="1200951"/>
            <a:ext cx="8080327" cy="594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кровь поступает адреналин и норадреналин, кортизол, кортикостерон.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Идет выработка эндогенных опиатов: эндорфинов и серотонина.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Снижается выработка инсулина, половых гормонов, гормона роста.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" name="Google Shape;214;p11"/>
          <p:cNvCxnSpPr/>
          <p:nvPr/>
        </p:nvCxnSpPr>
        <p:spPr>
          <a:xfrm rot="10800000" flipH="1">
            <a:off x="2183431" y="927644"/>
            <a:ext cx="2" cy="10372817"/>
          </a:xfrm>
          <a:prstGeom prst="straightConnector1">
            <a:avLst/>
          </a:prstGeom>
          <a:noFill/>
          <a:ln w="25400" cap="flat" cmpd="sng">
            <a:solidFill>
              <a:srgbClr val="CEE3E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11"/>
          <p:cNvSpPr txBox="1"/>
          <p:nvPr/>
        </p:nvSpPr>
        <p:spPr>
          <a:xfrm>
            <a:off x="721723" y="2566511"/>
            <a:ext cx="5793753" cy="29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Физиология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 txBox="1"/>
          <p:nvPr/>
        </p:nvSpPr>
        <p:spPr>
          <a:xfrm>
            <a:off x="2531478" y="2313368"/>
            <a:ext cx="6716132" cy="94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Бронхи расширяются, дыхание сильнее и глубже. Сосуды, идущие к мозгу, коже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внутренним органам, сужаются, чтобы предотвратить кровотечение. Давление повышено, сердцебиение усилено. Сосуды, идущие к сердцу, легким, мышцам,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расширены. Сфинктеры расслабляются, происходит дефекация и мочеиспускание. Замедляется работа пищеварительной системы.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 txBox="1"/>
          <p:nvPr/>
        </p:nvSpPr>
        <p:spPr>
          <a:xfrm>
            <a:off x="721723" y="3781200"/>
            <a:ext cx="5793753" cy="297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Биохимия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2563309" y="3734159"/>
            <a:ext cx="6716136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крови растет уровень глюкозы, распад белков и жиров усиливается,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чтобы организм получил энергию, глюкоза лучше усваивается клетками.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9" name="Google Shape;219;p11"/>
          <p:cNvCxnSpPr/>
          <p:nvPr/>
        </p:nvCxnSpPr>
        <p:spPr>
          <a:xfrm rot="10800000">
            <a:off x="227057" y="4454830"/>
            <a:ext cx="10372818" cy="2"/>
          </a:xfrm>
          <a:prstGeom prst="straightConnector1">
            <a:avLst/>
          </a:prstGeom>
          <a:noFill/>
          <a:ln w="25400" cap="flat" cmpd="sng">
            <a:solidFill>
              <a:srgbClr val="CEE3E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0" name="Google Shape;220;p11"/>
          <p:cNvSpPr txBox="1"/>
          <p:nvPr/>
        </p:nvSpPr>
        <p:spPr>
          <a:xfrm>
            <a:off x="709023" y="4805983"/>
            <a:ext cx="5793753" cy="29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Поведение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 txBox="1"/>
          <p:nvPr/>
        </p:nvSpPr>
        <p:spPr>
          <a:xfrm>
            <a:off x="2563309" y="4750900"/>
            <a:ext cx="6716136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Повышается тревога; сенсорные системы активируются: зрение острее, слух и обоняние лучше; внимание усиливается; память улучшается; человек бежит или замирает на месте.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"/>
          <p:cNvSpPr/>
          <p:nvPr/>
        </p:nvSpPr>
        <p:spPr>
          <a:xfrm>
            <a:off x="4107122" y="222047"/>
            <a:ext cx="5729278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Усталость –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12"/>
          <p:cNvSpPr txBox="1"/>
          <p:nvPr/>
        </p:nvSpPr>
        <p:spPr>
          <a:xfrm>
            <a:off x="753726" y="1265920"/>
            <a:ext cx="8885381" cy="675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следствие современного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ритма жизни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4788394" y="547060"/>
            <a:ext cx="4678496" cy="316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Причины усталости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12"/>
          <p:cNvSpPr txBox="1"/>
          <p:nvPr/>
        </p:nvSpPr>
        <p:spPr>
          <a:xfrm>
            <a:off x="4235073" y="3442842"/>
            <a:ext cx="2651597" cy="6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Смещение биоритмов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при изменении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часовых поясов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2"/>
          <p:cNvSpPr txBox="1"/>
          <p:nvPr/>
        </p:nvSpPr>
        <p:spPr>
          <a:xfrm>
            <a:off x="4240036" y="1467155"/>
            <a:ext cx="1655648" cy="23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Стресс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8259002" y="1464008"/>
            <a:ext cx="1400430" cy="67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Большие физические нагрузки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2"/>
          <p:cNvSpPr txBox="1"/>
          <p:nvPr/>
        </p:nvSpPr>
        <p:spPr>
          <a:xfrm>
            <a:off x="7007834" y="2260500"/>
            <a:ext cx="2651598" cy="67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Отсутствие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физической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активности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12"/>
          <p:cNvSpPr txBox="1"/>
          <p:nvPr/>
        </p:nvSpPr>
        <p:spPr>
          <a:xfrm>
            <a:off x="8428066" y="3162929"/>
            <a:ext cx="1224808" cy="671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Высокие умственные нагрузки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12"/>
          <p:cNvSpPr txBox="1"/>
          <p:nvPr/>
        </p:nvSpPr>
        <p:spPr>
          <a:xfrm>
            <a:off x="6995134" y="4149344"/>
            <a:ext cx="2651598" cy="239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Нарушение сна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12"/>
          <p:cNvSpPr txBox="1"/>
          <p:nvPr/>
        </p:nvSpPr>
        <p:spPr>
          <a:xfrm>
            <a:off x="4240746" y="4250828"/>
            <a:ext cx="2651596" cy="6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Нарушения работы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ЖКТ, которые ухудшают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усвоение магния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12"/>
          <p:cNvSpPr txBox="1"/>
          <p:nvPr/>
        </p:nvSpPr>
        <p:spPr>
          <a:xfrm>
            <a:off x="4240374" y="2000642"/>
            <a:ext cx="2651596" cy="45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Хронические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заболевания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2"/>
          <p:cNvSpPr txBox="1"/>
          <p:nvPr/>
        </p:nvSpPr>
        <p:spPr>
          <a:xfrm>
            <a:off x="4244073" y="2632515"/>
            <a:ext cx="2212931" cy="671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Вирусные и бактериальные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инфекции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" name="Google Shape;239;p12"/>
          <p:cNvCxnSpPr/>
          <p:nvPr/>
        </p:nvCxnSpPr>
        <p:spPr>
          <a:xfrm>
            <a:off x="5083071" y="1591067"/>
            <a:ext cx="1698403" cy="2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0" name="Google Shape;240;p12"/>
          <p:cNvCxnSpPr/>
          <p:nvPr/>
        </p:nvCxnSpPr>
        <p:spPr>
          <a:xfrm>
            <a:off x="5468096" y="2341392"/>
            <a:ext cx="928352" cy="4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1" name="Google Shape;241;p12"/>
          <p:cNvCxnSpPr/>
          <p:nvPr/>
        </p:nvCxnSpPr>
        <p:spPr>
          <a:xfrm>
            <a:off x="5732907" y="2976888"/>
            <a:ext cx="621540" cy="2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2" name="Google Shape;242;p12"/>
          <p:cNvCxnSpPr/>
          <p:nvPr/>
        </p:nvCxnSpPr>
        <p:spPr>
          <a:xfrm>
            <a:off x="5704256" y="3792851"/>
            <a:ext cx="928352" cy="2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none" w="sm" len="sm"/>
            <a:tailEnd type="oval" w="med" len="med"/>
          </a:ln>
        </p:spPr>
      </p:cxnSp>
      <p:cxnSp>
        <p:nvCxnSpPr>
          <p:cNvPr id="243" name="Google Shape;243;p12"/>
          <p:cNvCxnSpPr/>
          <p:nvPr/>
        </p:nvCxnSpPr>
        <p:spPr>
          <a:xfrm>
            <a:off x="7660639" y="4273258"/>
            <a:ext cx="515117" cy="4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244" name="Google Shape;244;p12"/>
          <p:cNvCxnSpPr/>
          <p:nvPr/>
        </p:nvCxnSpPr>
        <p:spPr>
          <a:xfrm>
            <a:off x="7896844" y="3506504"/>
            <a:ext cx="621540" cy="2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245" name="Google Shape;245;p12"/>
          <p:cNvCxnSpPr/>
          <p:nvPr/>
        </p:nvCxnSpPr>
        <p:spPr>
          <a:xfrm>
            <a:off x="7896844" y="2591194"/>
            <a:ext cx="621540" cy="4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246" name="Google Shape;246;p12"/>
          <p:cNvCxnSpPr/>
          <p:nvPr/>
        </p:nvCxnSpPr>
        <p:spPr>
          <a:xfrm>
            <a:off x="7855535" y="1793663"/>
            <a:ext cx="704157" cy="2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oval" w="med" len="med"/>
            <a:tailEnd type="none" w="sm" len="sm"/>
          </a:ln>
        </p:spPr>
      </p:cxnSp>
      <p:cxnSp>
        <p:nvCxnSpPr>
          <p:cNvPr id="247" name="Google Shape;247;p12"/>
          <p:cNvCxnSpPr/>
          <p:nvPr/>
        </p:nvCxnSpPr>
        <p:spPr>
          <a:xfrm>
            <a:off x="6395568" y="4589324"/>
            <a:ext cx="269242" cy="2"/>
          </a:xfrm>
          <a:prstGeom prst="straightConnector1">
            <a:avLst/>
          </a:prstGeom>
          <a:noFill/>
          <a:ln w="25400" cap="flat" cmpd="sng">
            <a:solidFill>
              <a:srgbClr val="CE2F22"/>
            </a:solidFill>
            <a:prstDash val="solid"/>
            <a:round/>
            <a:headEnd type="none" w="sm" len="sm"/>
            <a:tailEnd type="oval" w="med" len="med"/>
          </a:ln>
        </p:spPr>
      </p:cxnSp>
      <p:pic>
        <p:nvPicPr>
          <p:cNvPr id="248" name="Google Shape;248;p12" descr="Группа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8138" y="1091488"/>
            <a:ext cx="2093611" cy="4071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2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58413" y="1870505"/>
            <a:ext cx="538461" cy="54354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2"/>
          <p:cNvSpPr/>
          <p:nvPr/>
        </p:nvSpPr>
        <p:spPr>
          <a:xfrm>
            <a:off x="7265572" y="2110010"/>
            <a:ext cx="35292" cy="64528"/>
          </a:xfrm>
          <a:prstGeom prst="rect">
            <a:avLst/>
          </a:prstGeom>
          <a:solidFill>
            <a:srgbClr val="CE2C2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p12" descr="Изображе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2" name="Google Shape;252;p12"/>
          <p:cNvGrpSpPr/>
          <p:nvPr/>
        </p:nvGrpSpPr>
        <p:grpSpPr>
          <a:xfrm>
            <a:off x="822064" y="2397366"/>
            <a:ext cx="1491461" cy="1459512"/>
            <a:chOff x="-1" y="-1"/>
            <a:chExt cx="1491459" cy="1459510"/>
          </a:xfrm>
        </p:grpSpPr>
        <p:sp>
          <p:nvSpPr>
            <p:cNvPr id="253" name="Google Shape;253;p12"/>
            <p:cNvSpPr/>
            <p:nvPr/>
          </p:nvSpPr>
          <p:spPr>
            <a:xfrm>
              <a:off x="-1" y="-1"/>
              <a:ext cx="822501" cy="822501"/>
            </a:xfrm>
            <a:prstGeom prst="ellipse">
              <a:avLst/>
            </a:prstGeom>
            <a:solidFill>
              <a:srgbClr val="CF504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12"/>
            <p:cNvSpPr/>
            <p:nvPr/>
          </p:nvSpPr>
          <p:spPr>
            <a:xfrm>
              <a:off x="1001253" y="969304"/>
              <a:ext cx="490205" cy="490205"/>
            </a:xfrm>
            <a:prstGeom prst="ellipse">
              <a:avLst/>
            </a:prstGeom>
            <a:solidFill>
              <a:srgbClr val="CF5044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3"/>
          <p:cNvSpPr/>
          <p:nvPr/>
        </p:nvSpPr>
        <p:spPr>
          <a:xfrm>
            <a:off x="811131" y="2652161"/>
            <a:ext cx="8626638" cy="1682594"/>
          </a:xfrm>
          <a:prstGeom prst="roundRect">
            <a:avLst>
              <a:gd name="adj" fmla="val 11322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1078538" y="2916013"/>
            <a:ext cx="937839" cy="50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3100"/>
              <a:buFont typeface="Arial"/>
              <a:buNone/>
            </a:pPr>
            <a:r>
              <a:rPr lang="en-US" sz="3100" b="1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90%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993164" y="2944079"/>
            <a:ext cx="3176073" cy="432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случаев хронической усталости остаются недиагностированными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13"/>
          <p:cNvSpPr txBox="1"/>
          <p:nvPr/>
        </p:nvSpPr>
        <p:spPr>
          <a:xfrm>
            <a:off x="1078538" y="3517455"/>
            <a:ext cx="937839" cy="50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3100"/>
              <a:buFont typeface="Arial"/>
              <a:buNone/>
            </a:pPr>
            <a:r>
              <a:rPr lang="en-US" sz="3100" b="1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70%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3"/>
          <p:cNvSpPr txBox="1"/>
          <p:nvPr/>
        </p:nvSpPr>
        <p:spPr>
          <a:xfrm>
            <a:off x="1993163" y="3545520"/>
            <a:ext cx="3010556" cy="432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людей ежедневно чувствуют усталость на работе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13"/>
          <p:cNvSpPr txBox="1"/>
          <p:nvPr/>
        </p:nvSpPr>
        <p:spPr>
          <a:xfrm>
            <a:off x="5025925" y="2916013"/>
            <a:ext cx="937836" cy="50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3100"/>
              <a:buFont typeface="Arial"/>
              <a:buNone/>
            </a:pPr>
            <a:r>
              <a:rPr lang="en-US" sz="3100" b="1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51%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/>
          <p:nvPr/>
        </p:nvSpPr>
        <p:spPr>
          <a:xfrm>
            <a:off x="5940552" y="2946360"/>
            <a:ext cx="3176074" cy="43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взрослых людей страдает от стресса, связанного с усталостью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13"/>
          <p:cNvSpPr txBox="1"/>
          <p:nvPr/>
        </p:nvSpPr>
        <p:spPr>
          <a:xfrm>
            <a:off x="5025925" y="3517455"/>
            <a:ext cx="937836" cy="503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3100"/>
              <a:buFont typeface="Arial"/>
              <a:buNone/>
            </a:pPr>
            <a:r>
              <a:rPr lang="en-US" sz="3100" b="1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3"/>
          <p:cNvSpPr txBox="1"/>
          <p:nvPr/>
        </p:nvSpPr>
        <p:spPr>
          <a:xfrm>
            <a:off x="5940551" y="3545520"/>
            <a:ext cx="4488215" cy="635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9525" tIns="29525" rIns="29525" bIns="295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дорожно-транспортных происшествий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 смертельным исходом связаны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 усталостью водителя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13"/>
          <p:cNvSpPr txBox="1"/>
          <p:nvPr/>
        </p:nvSpPr>
        <p:spPr>
          <a:xfrm>
            <a:off x="760145" y="367555"/>
            <a:ext cx="8999543" cy="224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 современном мире хроническая усталость и эмоциональное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выгорание –</a:t>
            </a:r>
            <a:r>
              <a:rPr lang="en-US" sz="3700" b="0" i="0" u="none" strike="noStrike" cap="none">
                <a:solidFill>
                  <a:srgbClr val="285FB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признанные диагнозы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9" name="Google Shape;269;p1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"/>
          <p:cNvSpPr/>
          <p:nvPr/>
        </p:nvSpPr>
        <p:spPr>
          <a:xfrm>
            <a:off x="264759" y="222047"/>
            <a:ext cx="6450716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760145" y="113555"/>
            <a:ext cx="8999543" cy="2244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Стресс во всем мире:</a:t>
            </a:r>
            <a:r>
              <a:rPr lang="en-US" sz="3700" b="0" i="0" u="none" strike="noStrike" cap="none">
                <a:solidFill>
                  <a:srgbClr val="285FB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7413A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D7413A"/>
                </a:solidFill>
                <a:latin typeface="Arial"/>
                <a:ea typeface="Arial"/>
                <a:cs typeface="Arial"/>
                <a:sym typeface="Arial"/>
              </a:rPr>
              <a:t>факты и подтверждения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4"/>
          <p:cNvSpPr txBox="1"/>
          <p:nvPr/>
        </p:nvSpPr>
        <p:spPr>
          <a:xfrm>
            <a:off x="1266856" y="2234696"/>
            <a:ext cx="4299281" cy="2263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Выгорание на работе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Усталость на рабочем месте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Синдром хронической усталости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Утомляемость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4"/>
          <p:cNvSpPr/>
          <p:nvPr/>
        </p:nvSpPr>
        <p:spPr>
          <a:xfrm>
            <a:off x="793678" y="2344714"/>
            <a:ext cx="328588" cy="123745"/>
          </a:xfrm>
          <a:prstGeom prst="rect">
            <a:avLst/>
          </a:prstGeom>
          <a:solidFill>
            <a:srgbClr val="D7413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4"/>
          <p:cNvSpPr/>
          <p:nvPr/>
        </p:nvSpPr>
        <p:spPr>
          <a:xfrm>
            <a:off x="793678" y="2982248"/>
            <a:ext cx="328588" cy="123745"/>
          </a:xfrm>
          <a:prstGeom prst="rect">
            <a:avLst/>
          </a:prstGeom>
          <a:solidFill>
            <a:srgbClr val="D7413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4"/>
          <p:cNvSpPr/>
          <p:nvPr/>
        </p:nvSpPr>
        <p:spPr>
          <a:xfrm>
            <a:off x="793678" y="3619786"/>
            <a:ext cx="328588" cy="123745"/>
          </a:xfrm>
          <a:prstGeom prst="rect">
            <a:avLst/>
          </a:prstGeom>
          <a:solidFill>
            <a:srgbClr val="D7413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4"/>
          <p:cNvSpPr/>
          <p:nvPr/>
        </p:nvSpPr>
        <p:spPr>
          <a:xfrm>
            <a:off x="793678" y="4257321"/>
            <a:ext cx="328588" cy="123745"/>
          </a:xfrm>
          <a:prstGeom prst="rect">
            <a:avLst/>
          </a:prstGeom>
          <a:solidFill>
            <a:srgbClr val="D7413A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4"/>
          <p:cNvSpPr/>
          <p:nvPr/>
        </p:nvSpPr>
        <p:spPr>
          <a:xfrm>
            <a:off x="7900102" y="342685"/>
            <a:ext cx="4978834" cy="4978830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4" descr="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04562" flipH="1">
            <a:off x="7039719" y="998902"/>
            <a:ext cx="2763962" cy="3830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4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5"/>
          <p:cNvGrpSpPr/>
          <p:nvPr/>
        </p:nvGrpSpPr>
        <p:grpSpPr>
          <a:xfrm>
            <a:off x="1715707" y="208684"/>
            <a:ext cx="14225283" cy="5246832"/>
            <a:chOff x="0" y="-3"/>
            <a:chExt cx="14225282" cy="5246831"/>
          </a:xfrm>
        </p:grpSpPr>
        <p:sp>
          <p:nvSpPr>
            <p:cNvPr id="289" name="Google Shape;289;p15"/>
            <p:cNvSpPr txBox="1"/>
            <p:nvPr/>
          </p:nvSpPr>
          <p:spPr>
            <a:xfrm>
              <a:off x="0" y="4420730"/>
              <a:ext cx="8999540" cy="646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413A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D7413A"/>
                  </a:solidFill>
                  <a:latin typeface="Arial"/>
                  <a:ea typeface="Arial"/>
                  <a:cs typeface="Arial"/>
                  <a:sym typeface="Arial"/>
                </a:rPr>
                <a:t>Эмоции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5"/>
            <p:cNvSpPr txBox="1"/>
            <p:nvPr/>
          </p:nvSpPr>
          <p:spPr>
            <a:xfrm>
              <a:off x="5225741" y="4421504"/>
              <a:ext cx="8999541" cy="6463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413A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D7413A"/>
                  </a:solidFill>
                  <a:latin typeface="Arial"/>
                  <a:ea typeface="Arial"/>
                  <a:cs typeface="Arial"/>
                  <a:sym typeface="Arial"/>
                </a:rPr>
                <a:t>Поведение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5"/>
            <p:cNvSpPr txBox="1"/>
            <p:nvPr/>
          </p:nvSpPr>
          <p:spPr>
            <a:xfrm>
              <a:off x="489741" y="234303"/>
              <a:ext cx="8999541" cy="64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413A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D7413A"/>
                  </a:solidFill>
                  <a:latin typeface="Arial"/>
                  <a:ea typeface="Arial"/>
                  <a:cs typeface="Arial"/>
                  <a:sym typeface="Arial"/>
                </a:rPr>
                <a:t>Тело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5"/>
            <p:cNvSpPr txBox="1"/>
            <p:nvPr/>
          </p:nvSpPr>
          <p:spPr>
            <a:xfrm>
              <a:off x="5225741" y="234303"/>
              <a:ext cx="8999541" cy="6463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norm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7413A"/>
                </a:buClr>
                <a:buSzPts val="2600"/>
                <a:buFont typeface="Arial"/>
                <a:buNone/>
              </a:pPr>
              <a:r>
                <a:rPr lang="en-US" sz="2600" b="0" i="0" u="none" strike="noStrike" cap="none">
                  <a:solidFill>
                    <a:srgbClr val="D7413A"/>
                  </a:solidFill>
                  <a:latin typeface="Arial"/>
                  <a:ea typeface="Arial"/>
                  <a:cs typeface="Arial"/>
                  <a:sym typeface="Arial"/>
                </a:rPr>
                <a:t>Разум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3" name="Google Shape;293;p15"/>
            <p:cNvGrpSpPr/>
            <p:nvPr/>
          </p:nvGrpSpPr>
          <p:grpSpPr>
            <a:xfrm>
              <a:off x="655814" y="-3"/>
              <a:ext cx="5558069" cy="5246831"/>
              <a:chOff x="0" y="-2"/>
              <a:chExt cx="5558068" cy="5246830"/>
            </a:xfrm>
          </p:grpSpPr>
          <p:grpSp>
            <p:nvGrpSpPr>
              <p:cNvPr id="294" name="Google Shape;294;p15"/>
              <p:cNvGrpSpPr/>
              <p:nvPr/>
            </p:nvGrpSpPr>
            <p:grpSpPr>
              <a:xfrm>
                <a:off x="0" y="-2"/>
                <a:ext cx="5268952" cy="5246830"/>
                <a:chOff x="0" y="-1"/>
                <a:chExt cx="5268950" cy="5246828"/>
              </a:xfrm>
            </p:grpSpPr>
            <p:sp>
              <p:nvSpPr>
                <p:cNvPr id="295" name="Google Shape;295;p15"/>
                <p:cNvSpPr/>
                <p:nvPr/>
              </p:nvSpPr>
              <p:spPr>
                <a:xfrm>
                  <a:off x="71121" y="91518"/>
                  <a:ext cx="5128514" cy="512851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96" name="Google Shape;296;p15"/>
                <p:cNvCxnSpPr/>
                <p:nvPr/>
              </p:nvCxnSpPr>
              <p:spPr>
                <a:xfrm flipH="1">
                  <a:off x="2635379" y="-1"/>
                  <a:ext cx="2" cy="2098911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EE3E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p15"/>
                <p:cNvCxnSpPr/>
                <p:nvPr/>
              </p:nvCxnSpPr>
              <p:spPr>
                <a:xfrm flipH="1">
                  <a:off x="2635376" y="3145763"/>
                  <a:ext cx="2" cy="2101064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EE3E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p15"/>
                <p:cNvCxnSpPr/>
                <p:nvPr/>
              </p:nvCxnSpPr>
              <p:spPr>
                <a:xfrm rot="10800000">
                  <a:off x="3200235" y="2627814"/>
                  <a:ext cx="2068715" cy="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EE3E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p15"/>
                <p:cNvCxnSpPr/>
                <p:nvPr/>
              </p:nvCxnSpPr>
              <p:spPr>
                <a:xfrm rot="10800000">
                  <a:off x="0" y="2627814"/>
                  <a:ext cx="2054086" cy="2"/>
                </a:xfrm>
                <a:prstGeom prst="straightConnector1">
                  <a:avLst/>
                </a:prstGeom>
                <a:noFill/>
                <a:ln w="25400" cap="flat" cmpd="sng">
                  <a:solidFill>
                    <a:srgbClr val="CEE3E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00" name="Google Shape;300;p15"/>
                <p:cNvSpPr/>
                <p:nvPr/>
              </p:nvSpPr>
              <p:spPr>
                <a:xfrm>
                  <a:off x="1999791" y="1992228"/>
                  <a:ext cx="1271173" cy="1271173"/>
                </a:xfrm>
                <a:prstGeom prst="ellipse">
                  <a:avLst/>
                </a:prstGeom>
                <a:solidFill>
                  <a:srgbClr val="CF5044"/>
                </a:solidFill>
                <a:ln>
                  <a:noFill/>
                </a:ln>
              </p:spPr>
              <p:txBody>
                <a:bodyPr spcFirstLastPara="1" wrap="square" lIns="45700" tIns="45700" rIns="45700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Calibri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1" name="Google Shape;301;p15"/>
              <p:cNvSpPr txBox="1"/>
              <p:nvPr/>
            </p:nvSpPr>
            <p:spPr>
              <a:xfrm>
                <a:off x="1999792" y="2295260"/>
                <a:ext cx="1321321" cy="646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rm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2300"/>
                  <a:buFont typeface="Arial"/>
                  <a:buNone/>
                </a:pPr>
                <a:r>
                  <a:rPr lang="en-US" sz="23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STRESS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5"/>
              <p:cNvSpPr/>
              <p:nvPr/>
            </p:nvSpPr>
            <p:spPr>
              <a:xfrm>
                <a:off x="3140420" y="692004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Тревожность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5"/>
              <p:cNvSpPr/>
              <p:nvPr/>
            </p:nvSpPr>
            <p:spPr>
              <a:xfrm>
                <a:off x="2717087" y="911913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Спутанность мыслей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5"/>
              <p:cNvSpPr/>
              <p:nvPr/>
            </p:nvSpPr>
            <p:spPr>
              <a:xfrm>
                <a:off x="3038821" y="1128138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Неспособность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сосредоточиться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5"/>
              <p:cNvSpPr/>
              <p:nvPr/>
            </p:nvSpPr>
            <p:spPr>
              <a:xfrm>
                <a:off x="3902420" y="1521607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Кошмары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5"/>
              <p:cNvSpPr/>
              <p:nvPr/>
            </p:nvSpPr>
            <p:spPr>
              <a:xfrm>
                <a:off x="3381720" y="1737403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Нерешительность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5"/>
              <p:cNvSpPr/>
              <p:nvPr/>
            </p:nvSpPr>
            <p:spPr>
              <a:xfrm>
                <a:off x="3280120" y="1954379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Плохое настроение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5"/>
              <p:cNvSpPr/>
              <p:nvPr/>
            </p:nvSpPr>
            <p:spPr>
              <a:xfrm>
                <a:off x="3176151" y="2171354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Необдуманные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решения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5"/>
              <p:cNvSpPr/>
              <p:nvPr/>
            </p:nvSpPr>
            <p:spPr>
              <a:xfrm>
                <a:off x="3178520" y="2801372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Уменьшение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самосохранения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5"/>
              <p:cNvSpPr/>
              <p:nvPr/>
            </p:nvSpPr>
            <p:spPr>
              <a:xfrm>
                <a:off x="3059483" y="3200041"/>
                <a:ext cx="1761985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Недо-или переедание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5"/>
              <p:cNvSpPr/>
              <p:nvPr/>
            </p:nvSpPr>
            <p:spPr>
              <a:xfrm>
                <a:off x="2600418" y="3430995"/>
                <a:ext cx="2227653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Потеря полового влечения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5"/>
              <p:cNvSpPr/>
              <p:nvPr/>
            </p:nvSpPr>
            <p:spPr>
              <a:xfrm>
                <a:off x="2816318" y="3663550"/>
                <a:ext cx="2227653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Больше алкоголя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15"/>
              <p:cNvSpPr/>
              <p:nvPr/>
            </p:nvSpPr>
            <p:spPr>
              <a:xfrm>
                <a:off x="2803618" y="3883459"/>
                <a:ext cx="2227653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Бессонница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15"/>
              <p:cNvSpPr/>
              <p:nvPr/>
            </p:nvSpPr>
            <p:spPr>
              <a:xfrm>
                <a:off x="2600418" y="4101659"/>
                <a:ext cx="2227653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Беспокойство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5"/>
              <p:cNvSpPr/>
              <p:nvPr/>
            </p:nvSpPr>
            <p:spPr>
              <a:xfrm>
                <a:off x="1701502" y="4317195"/>
                <a:ext cx="2227652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Учащенное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курение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15"/>
              <p:cNvSpPr/>
              <p:nvPr/>
            </p:nvSpPr>
            <p:spPr>
              <a:xfrm>
                <a:off x="1084492" y="908168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Головные боли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15"/>
              <p:cNvSpPr/>
              <p:nvPr/>
            </p:nvSpPr>
            <p:spPr>
              <a:xfrm>
                <a:off x="799386" y="1141725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Плохой иммунитет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5"/>
              <p:cNvSpPr/>
              <p:nvPr/>
            </p:nvSpPr>
            <p:spPr>
              <a:xfrm>
                <a:off x="617353" y="1391904"/>
                <a:ext cx="1933930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Мышечное напряжение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5"/>
              <p:cNvSpPr/>
              <p:nvPr/>
            </p:nvSpPr>
            <p:spPr>
              <a:xfrm>
                <a:off x="506465" y="1636751"/>
                <a:ext cx="1933930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Усталость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5"/>
              <p:cNvSpPr/>
              <p:nvPr/>
            </p:nvSpPr>
            <p:spPr>
              <a:xfrm>
                <a:off x="430265" y="1862492"/>
                <a:ext cx="1933930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Раздражение кожи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5"/>
              <p:cNvSpPr/>
              <p:nvPr/>
            </p:nvSpPr>
            <p:spPr>
              <a:xfrm>
                <a:off x="380286" y="2093662"/>
                <a:ext cx="1933930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Одышка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5"/>
              <p:cNvSpPr/>
              <p:nvPr/>
            </p:nvSpPr>
            <p:spPr>
              <a:xfrm>
                <a:off x="384520" y="2957568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Утрата доверия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429706" y="3193431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Привередливость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5"/>
              <p:cNvSpPr/>
              <p:nvPr/>
            </p:nvSpPr>
            <p:spPr>
              <a:xfrm>
                <a:off x="544006" y="3409785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Раздражительность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5"/>
              <p:cNvSpPr/>
              <p:nvPr/>
            </p:nvSpPr>
            <p:spPr>
              <a:xfrm>
                <a:off x="726972" y="3621019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Депрессия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5"/>
              <p:cNvSpPr/>
              <p:nvPr/>
            </p:nvSpPr>
            <p:spPr>
              <a:xfrm>
                <a:off x="889667" y="3832879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Гнев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5"/>
              <p:cNvSpPr/>
              <p:nvPr/>
            </p:nvSpPr>
            <p:spPr>
              <a:xfrm>
                <a:off x="1019072" y="4034969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Взволнованность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5"/>
              <p:cNvSpPr/>
              <p:nvPr/>
            </p:nvSpPr>
            <p:spPr>
              <a:xfrm>
                <a:off x="1143667" y="4239606"/>
                <a:ext cx="1655648" cy="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1200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29525" tIns="29525" rIns="29525" bIns="295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161616"/>
                  </a:buClr>
                  <a:buSzPts val="1200"/>
                  <a:buFont typeface="Arial"/>
                  <a:buNone/>
                </a:pPr>
                <a:r>
                  <a:rPr lang="en-US" sz="1200" b="0" i="0" u="none" strike="noStrike" cap="none">
                    <a:solidFill>
                      <a:srgbClr val="161616"/>
                    </a:solidFill>
                    <a:latin typeface="Arial"/>
                    <a:ea typeface="Arial"/>
                    <a:cs typeface="Arial"/>
                    <a:sym typeface="Arial"/>
                  </a:rPr>
                  <a:t>Опасение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9" name="Google Shape;329;p15"/>
          <p:cNvSpPr/>
          <p:nvPr/>
        </p:nvSpPr>
        <p:spPr>
          <a:xfrm>
            <a:off x="-2028378" y="175613"/>
            <a:ext cx="3048648" cy="3048648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15"/>
          <p:cNvSpPr/>
          <p:nvPr/>
        </p:nvSpPr>
        <p:spPr>
          <a:xfrm>
            <a:off x="566301" y="4229768"/>
            <a:ext cx="661198" cy="661197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15"/>
          <p:cNvSpPr/>
          <p:nvPr/>
        </p:nvSpPr>
        <p:spPr>
          <a:xfrm>
            <a:off x="9320882" y="2974205"/>
            <a:ext cx="2290563" cy="2290564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6"/>
          <p:cNvSpPr txBox="1">
            <a:spLocks noGrp="1"/>
          </p:cNvSpPr>
          <p:nvPr>
            <p:ph type="ctrTitle" idx="4294967295"/>
          </p:nvPr>
        </p:nvSpPr>
        <p:spPr>
          <a:xfrm>
            <a:off x="440373" y="1035128"/>
            <a:ext cx="8372528" cy="249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lang="en-US" sz="58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Продукты 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lang="en-US" sz="58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 Club</a:t>
            </a:r>
            <a:endParaRPr sz="3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16"/>
          <p:cNvSpPr/>
          <p:nvPr/>
        </p:nvSpPr>
        <p:spPr>
          <a:xfrm>
            <a:off x="517164" y="3850040"/>
            <a:ext cx="679306" cy="20547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16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141" y="470743"/>
            <a:ext cx="1398540" cy="24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6" descr="nutripack-2.jpg"/>
          <p:cNvPicPr preferRelativeResize="0"/>
          <p:nvPr/>
        </p:nvPicPr>
        <p:blipFill rotWithShape="1">
          <a:blip r:embed="rId4">
            <a:alphaModFix/>
          </a:blip>
          <a:srcRect l="185" b="1"/>
          <a:stretch/>
        </p:blipFill>
        <p:spPr>
          <a:xfrm rot="56450">
            <a:off x="4762401" y="-37933"/>
            <a:ext cx="5788545" cy="5799536"/>
          </a:xfrm>
          <a:custGeom>
            <a:avLst/>
            <a:gdLst/>
            <a:ahLst/>
            <a:cxnLst/>
            <a:rect l="l" t="t" r="r" b="b"/>
            <a:pathLst>
              <a:path w="21518" h="21600" extrusionOk="0">
                <a:moveTo>
                  <a:pt x="9506" y="0"/>
                </a:moveTo>
                <a:cubicBezTo>
                  <a:pt x="8560" y="142"/>
                  <a:pt x="7750" y="338"/>
                  <a:pt x="7071" y="634"/>
                </a:cubicBezTo>
                <a:cubicBezTo>
                  <a:pt x="4106" y="1764"/>
                  <a:pt x="1793" y="4151"/>
                  <a:pt x="751" y="7153"/>
                </a:cubicBezTo>
                <a:cubicBezTo>
                  <a:pt x="-82" y="9237"/>
                  <a:pt x="-38" y="12343"/>
                  <a:pt x="37" y="17522"/>
                </a:cubicBezTo>
                <a:lnTo>
                  <a:pt x="77" y="20221"/>
                </a:lnTo>
                <a:cubicBezTo>
                  <a:pt x="84" y="20730"/>
                  <a:pt x="94" y="21131"/>
                  <a:pt x="102" y="21600"/>
                </a:cubicBezTo>
                <a:lnTo>
                  <a:pt x="21518" y="21600"/>
                </a:lnTo>
                <a:lnTo>
                  <a:pt x="21518" y="0"/>
                </a:lnTo>
                <a:lnTo>
                  <a:pt x="9506" y="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7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7"/>
          <p:cNvSpPr txBox="1"/>
          <p:nvPr/>
        </p:nvSpPr>
        <p:spPr>
          <a:xfrm>
            <a:off x="779126" y="1462770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10 саше в упаковке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" name="Google Shape;346;p17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1028" y="4223635"/>
            <a:ext cx="500261" cy="5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7" descr="Рисунок 5"/>
          <p:cNvPicPr preferRelativeResize="0"/>
          <p:nvPr/>
        </p:nvPicPr>
        <p:blipFill rotWithShape="1">
          <a:blip r:embed="rId4">
            <a:alphaModFix/>
          </a:blip>
          <a:srcRect l="25687" t="35338" r="57027" b="29536"/>
          <a:stretch/>
        </p:blipFill>
        <p:spPr>
          <a:xfrm>
            <a:off x="6424658" y="749704"/>
            <a:ext cx="2488430" cy="3160611"/>
          </a:xfrm>
          <a:custGeom>
            <a:avLst/>
            <a:gdLst/>
            <a:ahLst/>
            <a:cxnLst/>
            <a:rect l="l" t="t" r="r" b="b"/>
            <a:pathLst>
              <a:path w="21585" h="21578" extrusionOk="0">
                <a:moveTo>
                  <a:pt x="55" y="0"/>
                </a:moveTo>
                <a:lnTo>
                  <a:pt x="31" y="3552"/>
                </a:lnTo>
                <a:cubicBezTo>
                  <a:pt x="-15" y="9946"/>
                  <a:pt x="-11" y="14327"/>
                  <a:pt x="48" y="17403"/>
                </a:cubicBezTo>
                <a:lnTo>
                  <a:pt x="107" y="20430"/>
                </a:lnTo>
                <a:lnTo>
                  <a:pt x="485" y="20462"/>
                </a:lnTo>
                <a:cubicBezTo>
                  <a:pt x="748" y="20486"/>
                  <a:pt x="876" y="20576"/>
                  <a:pt x="909" y="20757"/>
                </a:cubicBezTo>
                <a:cubicBezTo>
                  <a:pt x="943" y="20948"/>
                  <a:pt x="1056" y="21017"/>
                  <a:pt x="1329" y="21017"/>
                </a:cubicBezTo>
                <a:cubicBezTo>
                  <a:pt x="1575" y="21017"/>
                  <a:pt x="1722" y="21093"/>
                  <a:pt x="1773" y="21245"/>
                </a:cubicBezTo>
                <a:cubicBezTo>
                  <a:pt x="1846" y="21464"/>
                  <a:pt x="2002" y="21475"/>
                  <a:pt x="5467" y="21505"/>
                </a:cubicBezTo>
                <a:cubicBezTo>
                  <a:pt x="15581" y="21591"/>
                  <a:pt x="19596" y="21600"/>
                  <a:pt x="20542" y="21535"/>
                </a:cubicBezTo>
                <a:lnTo>
                  <a:pt x="21585" y="21462"/>
                </a:lnTo>
                <a:lnTo>
                  <a:pt x="21557" y="12147"/>
                </a:lnTo>
                <a:cubicBezTo>
                  <a:pt x="21522" y="63"/>
                  <a:pt x="21557" y="1064"/>
                  <a:pt x="21151" y="1019"/>
                </a:cubicBezTo>
                <a:cubicBezTo>
                  <a:pt x="20939" y="995"/>
                  <a:pt x="20806" y="888"/>
                  <a:pt x="20776" y="721"/>
                </a:cubicBezTo>
                <a:cubicBezTo>
                  <a:pt x="20737" y="507"/>
                  <a:pt x="20636" y="463"/>
                  <a:pt x="20211" y="463"/>
                </a:cubicBezTo>
                <a:cubicBezTo>
                  <a:pt x="19818" y="463"/>
                  <a:pt x="19674" y="406"/>
                  <a:pt x="19616" y="230"/>
                </a:cubicBezTo>
                <a:cubicBezTo>
                  <a:pt x="19540" y="2"/>
                  <a:pt x="19417" y="0"/>
                  <a:pt x="9798" y="0"/>
                </a:cubicBezTo>
                <a:lnTo>
                  <a:pt x="55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48" name="Google Shape;348;p17" descr="Изображе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6343" y="4222157"/>
            <a:ext cx="500261" cy="50026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7"/>
          <p:cNvSpPr txBox="1"/>
          <p:nvPr/>
        </p:nvSpPr>
        <p:spPr>
          <a:xfrm>
            <a:off x="6567427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ГМО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7"/>
          <p:cNvSpPr txBox="1"/>
          <p:nvPr/>
        </p:nvSpPr>
        <p:spPr>
          <a:xfrm>
            <a:off x="7862743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сою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7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7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Coral-Mine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7"/>
          <p:cNvSpPr txBox="1"/>
          <p:nvPr/>
        </p:nvSpPr>
        <p:spPr>
          <a:xfrm>
            <a:off x="701022" y="2266382"/>
            <a:ext cx="4686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Скелет коралла — это комплекс минеральных солей. Он оказывает регулирующее действие на минеральный баланс в организме, 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значит, нормализует деятельность жизненно важных систем и органов.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8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18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Oceanmin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18"/>
          <p:cNvSpPr txBox="1"/>
          <p:nvPr/>
        </p:nvSpPr>
        <p:spPr>
          <a:xfrm>
            <a:off x="779126" y="1462770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15 стиков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p18" descr="146ab9cea1262ff963c76ff18f9ce607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3930" y="595262"/>
            <a:ext cx="3338480" cy="3346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18"/>
          <p:cNvGrpSpPr/>
          <p:nvPr/>
        </p:nvGrpSpPr>
        <p:grpSpPr>
          <a:xfrm>
            <a:off x="5543530" y="4205370"/>
            <a:ext cx="3719739" cy="978051"/>
            <a:chOff x="-1" y="-1"/>
            <a:chExt cx="3719738" cy="978049"/>
          </a:xfrm>
        </p:grpSpPr>
        <p:pic>
          <p:nvPicPr>
            <p:cNvPr id="363" name="Google Shape;363;p18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600" y="1478"/>
              <a:ext cx="500261" cy="500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4" name="Google Shape;364;p18" descr="Изображение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78916" y="-1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5" name="Google Shape;365;p18"/>
            <p:cNvSpPr txBox="1"/>
            <p:nvPr/>
          </p:nvSpPr>
          <p:spPr>
            <a:xfrm>
              <a:off x="-1" y="561489"/>
              <a:ext cx="1067459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8"/>
            <p:cNvSpPr txBox="1"/>
            <p:nvPr/>
          </p:nvSpPr>
          <p:spPr>
            <a:xfrm>
              <a:off x="1295315" y="561489"/>
              <a:ext cx="1067460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7" name="Google Shape;367;p18" descr="Изображение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74232" y="1478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8" name="Google Shape;368;p18"/>
            <p:cNvSpPr txBox="1"/>
            <p:nvPr/>
          </p:nvSpPr>
          <p:spPr>
            <a:xfrm>
              <a:off x="2528986" y="561489"/>
              <a:ext cx="119075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Подходит для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вегетарианцев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" name="Google Shape;369;p18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8"/>
          <p:cNvSpPr txBox="1"/>
          <p:nvPr/>
        </p:nvSpPr>
        <p:spPr>
          <a:xfrm>
            <a:off x="772845" y="2208097"/>
            <a:ext cx="46869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Богатый минеральный состав помогает справиться с одной из основных проблем современности — усталостью, вызванной разными причинами и позволяет восстановить энергетику, почувствовать вкус жизни.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9"/>
          <p:cNvSpPr/>
          <p:nvPr/>
        </p:nvSpPr>
        <p:spPr>
          <a:xfrm>
            <a:off x="264759" y="222047"/>
            <a:ext cx="9541500" cy="5220000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6" name="Google Shape;376;p19"/>
          <p:cNvGrpSpPr/>
          <p:nvPr/>
        </p:nvGrpSpPr>
        <p:grpSpPr>
          <a:xfrm>
            <a:off x="731158" y="3950191"/>
            <a:ext cx="2403967" cy="918097"/>
            <a:chOff x="0" y="0"/>
            <a:chExt cx="2403965" cy="918095"/>
          </a:xfrm>
        </p:grpSpPr>
        <p:pic>
          <p:nvPicPr>
            <p:cNvPr id="377" name="Google Shape;377;p19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082" y="0"/>
              <a:ext cx="448027" cy="44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8" name="Google Shape;378;p19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8001" y="0"/>
              <a:ext cx="448027" cy="448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9" name="Google Shape;379;p19"/>
            <p:cNvSpPr txBox="1"/>
            <p:nvPr/>
          </p:nvSpPr>
          <p:spPr>
            <a:xfrm>
              <a:off x="0" y="501536"/>
              <a:ext cx="1126192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19"/>
            <p:cNvSpPr txBox="1"/>
            <p:nvPr/>
          </p:nvSpPr>
          <p:spPr>
            <a:xfrm>
              <a:off x="1160064" y="501536"/>
              <a:ext cx="124390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1" name="Google Shape;381;p19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Hydramax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19"/>
          <p:cNvSpPr txBox="1"/>
          <p:nvPr/>
        </p:nvSpPr>
        <p:spPr>
          <a:xfrm>
            <a:off x="746564" y="1355545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набор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p19" descr="85a836eeffa804ecbf91df54799758ac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05949" y="738968"/>
            <a:ext cx="3177578" cy="219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9" descr="49058aac7e05a133a6e4a2f5a40c666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7885" y="3639589"/>
            <a:ext cx="814963" cy="152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9" descr="6732e28853593fd554ae7762f9ae826c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49598" y="3117450"/>
            <a:ext cx="1843028" cy="239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9" descr="Рисунок 5"/>
          <p:cNvPicPr preferRelativeResize="0"/>
          <p:nvPr/>
        </p:nvPicPr>
        <p:blipFill rotWithShape="1">
          <a:blip r:embed="rId8">
            <a:alphaModFix/>
          </a:blip>
          <a:srcRect l="25691" t="35333" r="57027" b="29534"/>
          <a:stretch/>
        </p:blipFill>
        <p:spPr>
          <a:xfrm>
            <a:off x="8152590" y="3624693"/>
            <a:ext cx="1207127" cy="1533834"/>
          </a:xfrm>
          <a:custGeom>
            <a:avLst/>
            <a:gdLst/>
            <a:ahLst/>
            <a:cxnLst/>
            <a:rect l="l" t="t" r="r" b="b"/>
            <a:pathLst>
              <a:path w="21586" h="21578" extrusionOk="0">
                <a:moveTo>
                  <a:pt x="53" y="0"/>
                </a:moveTo>
                <a:lnTo>
                  <a:pt x="32" y="3551"/>
                </a:lnTo>
                <a:cubicBezTo>
                  <a:pt x="-14" y="9944"/>
                  <a:pt x="-13" y="14327"/>
                  <a:pt x="46" y="17403"/>
                </a:cubicBezTo>
                <a:lnTo>
                  <a:pt x="103" y="20429"/>
                </a:lnTo>
                <a:lnTo>
                  <a:pt x="486" y="20463"/>
                </a:lnTo>
                <a:cubicBezTo>
                  <a:pt x="749" y="20487"/>
                  <a:pt x="872" y="20578"/>
                  <a:pt x="905" y="20759"/>
                </a:cubicBezTo>
                <a:cubicBezTo>
                  <a:pt x="939" y="20950"/>
                  <a:pt x="1045" y="21016"/>
                  <a:pt x="1317" y="21016"/>
                </a:cubicBezTo>
                <a:cubicBezTo>
                  <a:pt x="1563" y="21016"/>
                  <a:pt x="1720" y="21093"/>
                  <a:pt x="1771" y="21245"/>
                </a:cubicBezTo>
                <a:cubicBezTo>
                  <a:pt x="1844" y="21465"/>
                  <a:pt x="2003" y="21477"/>
                  <a:pt x="5468" y="21507"/>
                </a:cubicBezTo>
                <a:cubicBezTo>
                  <a:pt x="15585" y="21593"/>
                  <a:pt x="19604" y="21600"/>
                  <a:pt x="20550" y="21535"/>
                </a:cubicBezTo>
                <a:lnTo>
                  <a:pt x="21586" y="21462"/>
                </a:lnTo>
                <a:lnTo>
                  <a:pt x="21565" y="12144"/>
                </a:lnTo>
                <a:cubicBezTo>
                  <a:pt x="21529" y="60"/>
                  <a:pt x="21559" y="1067"/>
                  <a:pt x="21153" y="1022"/>
                </a:cubicBezTo>
                <a:cubicBezTo>
                  <a:pt x="20941" y="998"/>
                  <a:pt x="20807" y="893"/>
                  <a:pt x="20777" y="726"/>
                </a:cubicBezTo>
                <a:cubicBezTo>
                  <a:pt x="20738" y="513"/>
                  <a:pt x="20634" y="463"/>
                  <a:pt x="20209" y="463"/>
                </a:cubicBezTo>
                <a:cubicBezTo>
                  <a:pt x="19815" y="463"/>
                  <a:pt x="19672" y="411"/>
                  <a:pt x="19613" y="235"/>
                </a:cubicBezTo>
                <a:cubicBezTo>
                  <a:pt x="19537" y="7"/>
                  <a:pt x="19418" y="0"/>
                  <a:pt x="9798" y="0"/>
                </a:cubicBezTo>
                <a:lnTo>
                  <a:pt x="53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87" name="Google Shape;387;p19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9"/>
          <p:cNvSpPr txBox="1"/>
          <p:nvPr/>
        </p:nvSpPr>
        <p:spPr>
          <a:xfrm>
            <a:off x="746575" y="2006375"/>
            <a:ext cx="5035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Улучшает физиологическую полноценность воды, поддерживает баланс минералов и защищает клетки от окислительного стресса.</a:t>
            </a:r>
            <a:endParaRPr sz="1500" b="0" i="0" u="none" strike="noStrike" cap="none">
              <a:solidFill>
                <a:srgbClr val="70707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"/>
          <p:cNvSpPr/>
          <p:nvPr/>
        </p:nvSpPr>
        <p:spPr>
          <a:xfrm>
            <a:off x="264759" y="237286"/>
            <a:ext cx="4647425" cy="5220108"/>
          </a:xfrm>
          <a:prstGeom prst="roundRect">
            <a:avLst>
              <a:gd name="adj" fmla="val 412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"/>
          <p:cNvSpPr txBox="1"/>
          <p:nvPr/>
        </p:nvSpPr>
        <p:spPr>
          <a:xfrm>
            <a:off x="1266856" y="916437"/>
            <a:ext cx="4299280" cy="3223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Понятие стресса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Стадии стресса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Хронический стресс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Продукты Coral Club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793678" y="1046773"/>
            <a:ext cx="328587" cy="123744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793678" y="2032289"/>
            <a:ext cx="328587" cy="123744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793678" y="3017805"/>
            <a:ext cx="328587" cy="123744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793678" y="3988082"/>
            <a:ext cx="328587" cy="123744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6941804" y="298107"/>
            <a:ext cx="5067985" cy="5067986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2" descr="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5026" y="-391439"/>
            <a:ext cx="4518323" cy="6270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0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0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 Magnesium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20"/>
          <p:cNvSpPr txBox="1"/>
          <p:nvPr/>
        </p:nvSpPr>
        <p:spPr>
          <a:xfrm>
            <a:off x="779126" y="1462770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90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6" name="Google Shape;396;p20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38739" y="4223635"/>
            <a:ext cx="500261" cy="5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0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4053" y="4222157"/>
            <a:ext cx="500262" cy="500261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20"/>
          <p:cNvSpPr txBox="1"/>
          <p:nvPr/>
        </p:nvSpPr>
        <p:spPr>
          <a:xfrm>
            <a:off x="6655137" y="4783646"/>
            <a:ext cx="1067460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ГМО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0"/>
          <p:cNvSpPr txBox="1"/>
          <p:nvPr/>
        </p:nvSpPr>
        <p:spPr>
          <a:xfrm>
            <a:off x="7950454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сою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20" descr="459f1a3ce92dbc44854647067051ec3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3554" y="750853"/>
            <a:ext cx="1665944" cy="317322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0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20"/>
          <p:cNvSpPr txBox="1"/>
          <p:nvPr/>
        </p:nvSpPr>
        <p:spPr>
          <a:xfrm>
            <a:off x="772848" y="1826475"/>
            <a:ext cx="5439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Источник одного из самых важных макроэлементов в организме человека. Он оказывает успокаивающее действие на нервную систему, регулирует мышечный тонус и сердечный ритм. Необходим для нормальной работы сердечно-сосудистой системы.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1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1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PentoKan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1"/>
          <p:cNvSpPr txBox="1"/>
          <p:nvPr/>
        </p:nvSpPr>
        <p:spPr>
          <a:xfrm>
            <a:off x="779126" y="1462770"/>
            <a:ext cx="8885381" cy="35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20 шипучих таблеток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21" descr="6732e28853593fd554ae7762f9ae826c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5242" y="-5391"/>
            <a:ext cx="3590918" cy="46681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21"/>
          <p:cNvGrpSpPr/>
          <p:nvPr/>
        </p:nvGrpSpPr>
        <p:grpSpPr>
          <a:xfrm>
            <a:off x="5543530" y="4205370"/>
            <a:ext cx="3719739" cy="978051"/>
            <a:chOff x="-1" y="-1"/>
            <a:chExt cx="3719738" cy="978049"/>
          </a:xfrm>
        </p:grpSpPr>
        <p:pic>
          <p:nvPicPr>
            <p:cNvPr id="412" name="Google Shape;412;p21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600" y="1478"/>
              <a:ext cx="500261" cy="500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3" name="Google Shape;413;p21" descr="Изображение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78916" y="-1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4" name="Google Shape;414;p21"/>
            <p:cNvSpPr txBox="1"/>
            <p:nvPr/>
          </p:nvSpPr>
          <p:spPr>
            <a:xfrm>
              <a:off x="-1" y="561489"/>
              <a:ext cx="1067459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1"/>
            <p:cNvSpPr txBox="1"/>
            <p:nvPr/>
          </p:nvSpPr>
          <p:spPr>
            <a:xfrm>
              <a:off x="1295315" y="561489"/>
              <a:ext cx="1067460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16" name="Google Shape;416;p21" descr="Изображение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74232" y="1478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7" name="Google Shape;417;p21"/>
            <p:cNvSpPr txBox="1"/>
            <p:nvPr/>
          </p:nvSpPr>
          <p:spPr>
            <a:xfrm>
              <a:off x="2528986" y="561489"/>
              <a:ext cx="119075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Подходит для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вегетарианцев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18" name="Google Shape;418;p21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21"/>
          <p:cNvSpPr txBox="1"/>
          <p:nvPr/>
        </p:nvSpPr>
        <p:spPr>
          <a:xfrm>
            <a:off x="772850" y="2227550"/>
            <a:ext cx="4682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Помогает быстро восстанавливать энергетические ресурсы организма и сохранять полную жизнеспособность клеток даже в условиях оксидативного стресса.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22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Griffonia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22"/>
          <p:cNvSpPr txBox="1"/>
          <p:nvPr/>
        </p:nvSpPr>
        <p:spPr>
          <a:xfrm>
            <a:off x="779126" y="1310370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60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22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228" y="4223635"/>
            <a:ext cx="500261" cy="5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22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2543" y="4222157"/>
            <a:ext cx="500261" cy="50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2"/>
          <p:cNvSpPr txBox="1"/>
          <p:nvPr/>
        </p:nvSpPr>
        <p:spPr>
          <a:xfrm>
            <a:off x="6643627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ГМО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22"/>
          <p:cNvSpPr txBox="1"/>
          <p:nvPr/>
        </p:nvSpPr>
        <p:spPr>
          <a:xfrm>
            <a:off x="7938943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сою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1" name="Google Shape;431;p22" descr="848e3004f24dd6be9491ff948786046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61744" y="746953"/>
            <a:ext cx="1749565" cy="3181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22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22"/>
          <p:cNvSpPr txBox="1"/>
          <p:nvPr/>
        </p:nvSpPr>
        <p:spPr>
          <a:xfrm>
            <a:off x="791900" y="1750275"/>
            <a:ext cx="55044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Экстракт семян гриффонии — источник аминокислоты — предшественника «гормона счастья» серотонина. Вместе с витаминами В6 и В12 увеличивает синтез эндорфинов в головном мозге, нормализует эмоциональный фон, снижает чувство тревожности, улучшает засыпание.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3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3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Evening Formula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3"/>
          <p:cNvSpPr txBox="1"/>
          <p:nvPr/>
        </p:nvSpPr>
        <p:spPr>
          <a:xfrm>
            <a:off x="779126" y="1280736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60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23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228" y="4223635"/>
            <a:ext cx="500261" cy="5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3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2543" y="4222157"/>
            <a:ext cx="500261" cy="500261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3"/>
          <p:cNvSpPr txBox="1"/>
          <p:nvPr/>
        </p:nvSpPr>
        <p:spPr>
          <a:xfrm>
            <a:off x="6643627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ГМО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23"/>
          <p:cNvSpPr txBox="1"/>
          <p:nvPr/>
        </p:nvSpPr>
        <p:spPr>
          <a:xfrm>
            <a:off x="7938943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сою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5" name="Google Shape;445;p23" descr="Снимок экрана 2022-09-13 в 17.34.14.png"/>
          <p:cNvPicPr preferRelativeResize="0"/>
          <p:nvPr/>
        </p:nvPicPr>
        <p:blipFill rotWithShape="1">
          <a:blip r:embed="rId5">
            <a:alphaModFix/>
          </a:blip>
          <a:srcRect l="19214" t="8128" r="16895" b="4149"/>
          <a:stretch/>
        </p:blipFill>
        <p:spPr>
          <a:xfrm>
            <a:off x="6937424" y="733084"/>
            <a:ext cx="1798314" cy="3183603"/>
          </a:xfrm>
          <a:custGeom>
            <a:avLst/>
            <a:gdLst/>
            <a:ahLst/>
            <a:cxnLst/>
            <a:rect l="l" t="t" r="r" b="b"/>
            <a:pathLst>
              <a:path w="21591" h="21581" extrusionOk="0">
                <a:moveTo>
                  <a:pt x="11785" y="6"/>
                </a:moveTo>
                <a:cubicBezTo>
                  <a:pt x="7842" y="32"/>
                  <a:pt x="3334" y="144"/>
                  <a:pt x="3079" y="288"/>
                </a:cubicBezTo>
                <a:cubicBezTo>
                  <a:pt x="2979" y="344"/>
                  <a:pt x="2873" y="852"/>
                  <a:pt x="2846" y="1413"/>
                </a:cubicBezTo>
                <a:cubicBezTo>
                  <a:pt x="2801" y="2334"/>
                  <a:pt x="2843" y="2454"/>
                  <a:pt x="3279" y="2642"/>
                </a:cubicBezTo>
                <a:cubicBezTo>
                  <a:pt x="3672" y="2812"/>
                  <a:pt x="3765" y="2982"/>
                  <a:pt x="3770" y="3554"/>
                </a:cubicBezTo>
                <a:lnTo>
                  <a:pt x="3775" y="4254"/>
                </a:lnTo>
                <a:lnTo>
                  <a:pt x="2455" y="4560"/>
                </a:lnTo>
                <a:cubicBezTo>
                  <a:pt x="1168" y="4858"/>
                  <a:pt x="524" y="5172"/>
                  <a:pt x="153" y="5682"/>
                </a:cubicBezTo>
                <a:cubicBezTo>
                  <a:pt x="42" y="5833"/>
                  <a:pt x="-7" y="9359"/>
                  <a:pt x="1" y="12903"/>
                </a:cubicBezTo>
                <a:cubicBezTo>
                  <a:pt x="10" y="16448"/>
                  <a:pt x="76" y="20011"/>
                  <a:pt x="187" y="20231"/>
                </a:cubicBezTo>
                <a:cubicBezTo>
                  <a:pt x="358" y="20569"/>
                  <a:pt x="1176" y="20996"/>
                  <a:pt x="2231" y="21302"/>
                </a:cubicBezTo>
                <a:cubicBezTo>
                  <a:pt x="2713" y="21440"/>
                  <a:pt x="3451" y="21484"/>
                  <a:pt x="4933" y="21463"/>
                </a:cubicBezTo>
                <a:cubicBezTo>
                  <a:pt x="6054" y="21446"/>
                  <a:pt x="7046" y="21475"/>
                  <a:pt x="7139" y="21528"/>
                </a:cubicBezTo>
                <a:cubicBezTo>
                  <a:pt x="7232" y="21581"/>
                  <a:pt x="8902" y="21597"/>
                  <a:pt x="10846" y="21563"/>
                </a:cubicBezTo>
                <a:cubicBezTo>
                  <a:pt x="12790" y="21529"/>
                  <a:pt x="15324" y="21499"/>
                  <a:pt x="16478" y="21496"/>
                </a:cubicBezTo>
                <a:cubicBezTo>
                  <a:pt x="18255" y="21491"/>
                  <a:pt x="18750" y="21439"/>
                  <a:pt x="19723" y="21173"/>
                </a:cubicBezTo>
                <a:cubicBezTo>
                  <a:pt x="20355" y="21000"/>
                  <a:pt x="20984" y="20746"/>
                  <a:pt x="21115" y="20608"/>
                </a:cubicBezTo>
                <a:cubicBezTo>
                  <a:pt x="21247" y="20469"/>
                  <a:pt x="21285" y="20355"/>
                  <a:pt x="21205" y="20355"/>
                </a:cubicBezTo>
                <a:cubicBezTo>
                  <a:pt x="21125" y="20355"/>
                  <a:pt x="21180" y="20276"/>
                  <a:pt x="21324" y="20177"/>
                </a:cubicBezTo>
                <a:cubicBezTo>
                  <a:pt x="21505" y="20053"/>
                  <a:pt x="21593" y="16799"/>
                  <a:pt x="21591" y="13546"/>
                </a:cubicBezTo>
                <a:cubicBezTo>
                  <a:pt x="21589" y="10293"/>
                  <a:pt x="21497" y="7039"/>
                  <a:pt x="21315" y="6914"/>
                </a:cubicBezTo>
                <a:cubicBezTo>
                  <a:pt x="21179" y="6822"/>
                  <a:pt x="21112" y="6535"/>
                  <a:pt x="21167" y="6277"/>
                </a:cubicBezTo>
                <a:cubicBezTo>
                  <a:pt x="21343" y="5445"/>
                  <a:pt x="19723" y="4415"/>
                  <a:pt x="18084" y="4316"/>
                </a:cubicBezTo>
                <a:cubicBezTo>
                  <a:pt x="17491" y="4279"/>
                  <a:pt x="17468" y="4253"/>
                  <a:pt x="17441" y="3517"/>
                </a:cubicBezTo>
                <a:cubicBezTo>
                  <a:pt x="17415" y="2842"/>
                  <a:pt x="17476" y="2734"/>
                  <a:pt x="17941" y="2561"/>
                </a:cubicBezTo>
                <a:cubicBezTo>
                  <a:pt x="18409" y="2388"/>
                  <a:pt x="18463" y="2274"/>
                  <a:pt x="18460" y="1526"/>
                </a:cubicBezTo>
                <a:cubicBezTo>
                  <a:pt x="18457" y="597"/>
                  <a:pt x="18289" y="92"/>
                  <a:pt x="18013" y="189"/>
                </a:cubicBezTo>
                <a:cubicBezTo>
                  <a:pt x="17914" y="224"/>
                  <a:pt x="17769" y="197"/>
                  <a:pt x="17693" y="127"/>
                </a:cubicBezTo>
                <a:cubicBezTo>
                  <a:pt x="17625" y="66"/>
                  <a:pt x="16707" y="27"/>
                  <a:pt x="15358" y="11"/>
                </a:cubicBezTo>
                <a:cubicBezTo>
                  <a:pt x="14348" y="-1"/>
                  <a:pt x="13099" y="-3"/>
                  <a:pt x="11785" y="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46" name="Google Shape;446;p23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23"/>
          <p:cNvSpPr txBox="1"/>
          <p:nvPr/>
        </p:nvSpPr>
        <p:spPr>
          <a:xfrm>
            <a:off x="761273" y="1990250"/>
            <a:ext cx="53913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Сочетание растительных экстрактов мелиссы, хмеля и зверобоя с минералом-«антидепрессантом» магнием и аминокислотой теанин, оказывает мягкое успокаивающее действие на нервную систему и облегчает процесс засыпания.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4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24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Memo-Prime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24"/>
          <p:cNvSpPr txBox="1"/>
          <p:nvPr/>
        </p:nvSpPr>
        <p:spPr>
          <a:xfrm>
            <a:off x="779126" y="1433136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растительных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p24" descr="wpxkzra5phfd8qae75mcgnqj903mn2f0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5846" y="719000"/>
            <a:ext cx="1899725" cy="32473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p24"/>
          <p:cNvGrpSpPr/>
          <p:nvPr/>
        </p:nvGrpSpPr>
        <p:grpSpPr>
          <a:xfrm>
            <a:off x="5543530" y="4205370"/>
            <a:ext cx="3719739" cy="978051"/>
            <a:chOff x="-1" y="-1"/>
            <a:chExt cx="3719738" cy="978049"/>
          </a:xfrm>
        </p:grpSpPr>
        <p:pic>
          <p:nvPicPr>
            <p:cNvPr id="457" name="Google Shape;457;p24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600" y="1478"/>
              <a:ext cx="500261" cy="500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24" descr="Изображение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578916" y="-1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9" name="Google Shape;459;p24"/>
            <p:cNvSpPr txBox="1"/>
            <p:nvPr/>
          </p:nvSpPr>
          <p:spPr>
            <a:xfrm>
              <a:off x="-1" y="561489"/>
              <a:ext cx="1067459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 txBox="1"/>
            <p:nvPr/>
          </p:nvSpPr>
          <p:spPr>
            <a:xfrm>
              <a:off x="1295315" y="561489"/>
              <a:ext cx="1067460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1" name="Google Shape;461;p24" descr="Изображение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74232" y="1478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2" name="Google Shape;462;p24"/>
            <p:cNvSpPr txBox="1"/>
            <p:nvPr/>
          </p:nvSpPr>
          <p:spPr>
            <a:xfrm>
              <a:off x="2528986" y="561489"/>
              <a:ext cx="119075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Подходит для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вегетарианцев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3" name="Google Shape;463;p24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24"/>
          <p:cNvSpPr txBox="1"/>
          <p:nvPr/>
        </p:nvSpPr>
        <p:spPr>
          <a:xfrm>
            <a:off x="772850" y="1992188"/>
            <a:ext cx="5072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Поможет улучшить память и концентрацию внимания окажет поддержку в период высоких умственных нагрузок, поможет продлить активное долголетие.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5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Safrino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5"/>
          <p:cNvSpPr txBox="1"/>
          <p:nvPr/>
        </p:nvSpPr>
        <p:spPr>
          <a:xfrm>
            <a:off x="817214" y="1338945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растительных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25"/>
          <p:cNvGrpSpPr/>
          <p:nvPr/>
        </p:nvGrpSpPr>
        <p:grpSpPr>
          <a:xfrm>
            <a:off x="6494957" y="4206850"/>
            <a:ext cx="2980104" cy="993355"/>
            <a:chOff x="0" y="0"/>
            <a:chExt cx="2980103" cy="993353"/>
          </a:xfrm>
        </p:grpSpPr>
        <p:pic>
          <p:nvPicPr>
            <p:cNvPr id="473" name="Google Shape;473;p25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6785"/>
              <a:ext cx="500261" cy="500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4" name="Google Shape;474;p25"/>
            <p:cNvSpPr txBox="1"/>
            <p:nvPr/>
          </p:nvSpPr>
          <p:spPr>
            <a:xfrm>
              <a:off x="351401" y="576794"/>
              <a:ext cx="1067460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5" name="Google Shape;475;p25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99596" y="0"/>
              <a:ext cx="500262" cy="500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6" name="Google Shape;476;p25"/>
            <p:cNvSpPr txBox="1"/>
            <p:nvPr/>
          </p:nvSpPr>
          <p:spPr>
            <a:xfrm>
              <a:off x="1789352" y="560009"/>
              <a:ext cx="119075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Подходит для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вегетарианцев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77" name="Google Shape;477;p25" descr="lgqwe812fywx6rk7azg1faz3l8qvge1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88807" y="741153"/>
            <a:ext cx="1873805" cy="320308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25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5"/>
          <p:cNvSpPr txBox="1"/>
          <p:nvPr/>
        </p:nvSpPr>
        <p:spPr>
          <a:xfrm>
            <a:off x="772850" y="1943750"/>
            <a:ext cx="54735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Помогает восстановить эмоциональное равновесие при стрессе, в том числе при ПМС и в период менопаузы, улучшить настроение и качество сна, уменьшить воздействие стресса на сердце, поддерживая нормальную частоту сердечных сокращений.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6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5" name="Google Shape;485;p26"/>
          <p:cNvGrpSpPr/>
          <p:nvPr/>
        </p:nvGrpSpPr>
        <p:grpSpPr>
          <a:xfrm>
            <a:off x="731158" y="3950191"/>
            <a:ext cx="2403967" cy="918097"/>
            <a:chOff x="0" y="0"/>
            <a:chExt cx="2403965" cy="918095"/>
          </a:xfrm>
        </p:grpSpPr>
        <p:pic>
          <p:nvPicPr>
            <p:cNvPr id="486" name="Google Shape;486;p26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082" y="0"/>
              <a:ext cx="448027" cy="44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26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8001" y="0"/>
              <a:ext cx="448027" cy="448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26"/>
            <p:cNvSpPr txBox="1"/>
            <p:nvPr/>
          </p:nvSpPr>
          <p:spPr>
            <a:xfrm>
              <a:off x="0" y="501536"/>
              <a:ext cx="1126192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6"/>
            <p:cNvSpPr txBox="1"/>
            <p:nvPr/>
          </p:nvSpPr>
          <p:spPr>
            <a:xfrm>
              <a:off x="1160064" y="501536"/>
              <a:ext cx="124390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0" name="Google Shape;490;p26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Mental Force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26"/>
          <p:cNvSpPr txBox="1"/>
          <p:nvPr/>
        </p:nvSpPr>
        <p:spPr>
          <a:xfrm>
            <a:off x="779126" y="1462770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Целевая программа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26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26"/>
          <p:cNvSpPr txBox="1"/>
          <p:nvPr/>
        </p:nvSpPr>
        <p:spPr>
          <a:xfrm>
            <a:off x="806425" y="1895288"/>
            <a:ext cx="4915500" cy="2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19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Способствует поддержанию когнитивных функций головного мозга (память и внимание) и нормализует цикл сна-бодрствования. Уменьшает тревожность и раздражительность.</a:t>
            </a:r>
            <a:endParaRPr sz="19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 descr="C:\Users\Andrey.Boldarev\Desktop\78978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47" y="961654"/>
            <a:ext cx="4100739" cy="27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cd20ffe433_0_16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0" name="Google Shape;500;g1cd20ffe433_0_16"/>
          <p:cNvSpPr txBox="1"/>
          <p:nvPr/>
        </p:nvSpPr>
        <p:spPr>
          <a:xfrm>
            <a:off x="772845" y="5013158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1cd20ffe433_0_16"/>
          <p:cNvSpPr txBox="1"/>
          <p:nvPr/>
        </p:nvSpPr>
        <p:spPr>
          <a:xfrm>
            <a:off x="772848" y="1826475"/>
            <a:ext cx="5439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Сочетание биодоступной органической формы селена (L-селенметионин) и витамина С для поддержания активности иммунной системы, нормального функционирования эндокринной и сердечно-сосудистой систем, улучшения состояния кожи, волос и ногтей.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cd20ffe433_0_16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Selenium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cd20ffe433_0_16"/>
          <p:cNvSpPr txBox="1"/>
          <p:nvPr/>
        </p:nvSpPr>
        <p:spPr>
          <a:xfrm>
            <a:off x="772851" y="1370936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100 растительных капсул</a:t>
            </a:r>
            <a:endParaRPr sz="1800" b="1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4" name="Google Shape;504;g1cd20ffe433_0_16"/>
          <p:cNvGrpSpPr/>
          <p:nvPr/>
        </p:nvGrpSpPr>
        <p:grpSpPr>
          <a:xfrm>
            <a:off x="7334558" y="4187799"/>
            <a:ext cx="1067400" cy="1021711"/>
            <a:chOff x="-1" y="0"/>
            <a:chExt cx="1067400" cy="1021711"/>
          </a:xfrm>
        </p:grpSpPr>
        <p:pic>
          <p:nvPicPr>
            <p:cNvPr id="505" name="Google Shape;505;g1cd20ffe433_0_16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g1cd20ffe433_0_16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07" name="Google Shape;507;g1cd20ffe433_0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1888" y="4187800"/>
            <a:ext cx="1191972" cy="1021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g1cd20ffe433_0_16"/>
          <p:cNvGrpSpPr/>
          <p:nvPr/>
        </p:nvGrpSpPr>
        <p:grpSpPr>
          <a:xfrm>
            <a:off x="6200999" y="4187058"/>
            <a:ext cx="1067400" cy="1023189"/>
            <a:chOff x="0" y="-1"/>
            <a:chExt cx="1067400" cy="1023189"/>
          </a:xfrm>
        </p:grpSpPr>
        <p:pic>
          <p:nvPicPr>
            <p:cNvPr id="509" name="Google Shape;509;g1cd20ffe433_0_16" descr="Изображение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0" name="Google Shape;510;g1cd20ffe433_0_16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 descr="C:\Users\Andrey.Boldarev\Desktop\989977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20" y="383828"/>
            <a:ext cx="2198602" cy="369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cd20ffe433_0_64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7" name="Google Shape;517;g1cd20ffe433_0_64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 Zinc 25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g1cd20ffe433_0_64"/>
          <p:cNvSpPr txBox="1"/>
          <p:nvPr/>
        </p:nvSpPr>
        <p:spPr>
          <a:xfrm>
            <a:off x="772845" y="491153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9" name="Google Shape;519;g1cd20ffe433_0_64"/>
          <p:cNvGrpSpPr/>
          <p:nvPr/>
        </p:nvGrpSpPr>
        <p:grpSpPr>
          <a:xfrm>
            <a:off x="7334558" y="4187799"/>
            <a:ext cx="1067400" cy="1021711"/>
            <a:chOff x="-1" y="0"/>
            <a:chExt cx="1067400" cy="1021711"/>
          </a:xfrm>
        </p:grpSpPr>
        <p:pic>
          <p:nvPicPr>
            <p:cNvPr id="520" name="Google Shape;520;g1cd20ffe433_0_64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g1cd20ffe433_0_64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2" name="Google Shape;522;g1cd20ffe433_0_64"/>
          <p:cNvSpPr txBox="1"/>
          <p:nvPr/>
        </p:nvSpPr>
        <p:spPr>
          <a:xfrm>
            <a:off x="772850" y="1794675"/>
            <a:ext cx="56628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Содержит глюконат цинка, который легко усваивается организмом и не раздражает кишечник. Восполнение дефицита цинка улучшает состояние кожи, волос и ногтей, ускоряет выздоровление после простуды, поддерживает работу эндокринной и иммунной систем.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g1cd20ffe433_0_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1888" y="4187800"/>
            <a:ext cx="1191972" cy="102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1cd20ffe433_0_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0090" y="961590"/>
            <a:ext cx="1676400" cy="2943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g1cd20ffe433_0_64"/>
          <p:cNvGrpSpPr/>
          <p:nvPr/>
        </p:nvGrpSpPr>
        <p:grpSpPr>
          <a:xfrm>
            <a:off x="6200999" y="4187058"/>
            <a:ext cx="1067400" cy="1023189"/>
            <a:chOff x="0" y="-1"/>
            <a:chExt cx="1067400" cy="1023189"/>
          </a:xfrm>
        </p:grpSpPr>
        <p:pic>
          <p:nvPicPr>
            <p:cNvPr id="526" name="Google Shape;526;g1cd20ffe433_0_64" descr="Изображение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g1cd20ffe433_0_64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g1cd20ffe433_0_64"/>
          <p:cNvSpPr txBox="1"/>
          <p:nvPr/>
        </p:nvSpPr>
        <p:spPr>
          <a:xfrm>
            <a:off x="772851" y="1294736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100 таблеток</a:t>
            </a:r>
            <a:endParaRPr sz="1800" b="1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cd20ffe433_0_112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4" name="Google Shape;534;g1cd20ffe433_0_112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Coral Lecithin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g1cd20ffe433_0_112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120 капсул</a:t>
            </a:r>
            <a:endParaRPr sz="1800" b="1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g1cd20ffe433_0_112"/>
          <p:cNvSpPr txBox="1"/>
          <p:nvPr/>
        </p:nvSpPr>
        <p:spPr>
          <a:xfrm>
            <a:off x="761270" y="5110208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g1cd20ffe433_0_112"/>
          <p:cNvSpPr txBox="1"/>
          <p:nvPr/>
        </p:nvSpPr>
        <p:spPr>
          <a:xfrm>
            <a:off x="761273" y="1990250"/>
            <a:ext cx="54108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Источник фосфатидилхолина — основной составляющей всех клеточных оболочек организма человека. Также является предшественником холина, улучшающего обменные процессы в нервной ткани и клетках головного мозга. Необходим организму на протяжении всей жизни.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1cd20ffe433_0_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58238" y="4119150"/>
            <a:ext cx="256222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Andrey.Boldarev\Desktop\9080809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11" y="399166"/>
            <a:ext cx="2136662" cy="371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/>
          <p:nvPr/>
        </p:nvSpPr>
        <p:spPr>
          <a:xfrm>
            <a:off x="264759" y="222047"/>
            <a:ext cx="6262628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"/>
          <p:cNvSpPr txBox="1"/>
          <p:nvPr/>
        </p:nvSpPr>
        <p:spPr>
          <a:xfrm>
            <a:off x="739654" y="846437"/>
            <a:ext cx="5534564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Наше тело —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очень умная саморегулирующаяся система, способная поддерживать более-менее стабильное состояние под натиском внешних раздражителей. «Гомеостаз» — умение организма сохранять постоянство внутренней среды в постоянно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меняющейся окружающей среде.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Слова физиолога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Уолтера Кэннон основателя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7227920" y="-565249"/>
            <a:ext cx="5067985" cy="5067986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7" name="Google Shape;77;p3" descr="gettyimages-535642439-2048x204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4796" y="235034"/>
            <a:ext cx="6450520" cy="645052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"/>
          <p:cNvSpPr/>
          <p:nvPr/>
        </p:nvSpPr>
        <p:spPr>
          <a:xfrm>
            <a:off x="813646" y="3817313"/>
            <a:ext cx="4975289" cy="17859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3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9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29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Tasty B lime flavor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29"/>
          <p:cNvSpPr txBox="1"/>
          <p:nvPr/>
        </p:nvSpPr>
        <p:spPr>
          <a:xfrm>
            <a:off x="779126" y="1280736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30 таблеток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29"/>
          <p:cNvGrpSpPr/>
          <p:nvPr/>
        </p:nvGrpSpPr>
        <p:grpSpPr>
          <a:xfrm>
            <a:off x="5543530" y="4205370"/>
            <a:ext cx="3719739" cy="978051"/>
            <a:chOff x="-1" y="-1"/>
            <a:chExt cx="3719738" cy="978049"/>
          </a:xfrm>
        </p:grpSpPr>
        <p:pic>
          <p:nvPicPr>
            <p:cNvPr id="548" name="Google Shape;548;p29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3600" y="1478"/>
              <a:ext cx="500261" cy="500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29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78916" y="-1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0" name="Google Shape;550;p29"/>
            <p:cNvSpPr txBox="1"/>
            <p:nvPr/>
          </p:nvSpPr>
          <p:spPr>
            <a:xfrm>
              <a:off x="-1" y="561489"/>
              <a:ext cx="1067459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9"/>
            <p:cNvSpPr txBox="1"/>
            <p:nvPr/>
          </p:nvSpPr>
          <p:spPr>
            <a:xfrm>
              <a:off x="1295315" y="561489"/>
              <a:ext cx="1067460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52" name="Google Shape;552;p29" descr="Изображение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74232" y="1478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53" name="Google Shape;553;p29"/>
            <p:cNvSpPr txBox="1"/>
            <p:nvPr/>
          </p:nvSpPr>
          <p:spPr>
            <a:xfrm>
              <a:off x="2528986" y="561489"/>
              <a:ext cx="119075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Подходит для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вегетарианцев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4" name="Google Shape;554;p29" descr="e2et84babi6ms1o7q0ijcvdygayo5rrh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67147" y="764579"/>
            <a:ext cx="1872508" cy="311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29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29"/>
          <p:cNvSpPr txBox="1"/>
          <p:nvPr/>
        </p:nvSpPr>
        <p:spPr>
          <a:xfrm>
            <a:off x="772848" y="1826475"/>
            <a:ext cx="54396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Одна вкусная таблетка этого витаминного комплекса обеспечивает суточную потребность организма в витаминах группы В, которые необходимы для нормальной работы нервной, иммунной и сердечно-сосудистой систем.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cd20ffe433_0_156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2" name="Google Shape;562;g1cd20ffe433_0_156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Ultimate Max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3" name="Google Shape;563;g1cd20ffe433_0_156"/>
          <p:cNvSpPr txBox="1"/>
          <p:nvPr/>
        </p:nvSpPr>
        <p:spPr>
          <a:xfrm>
            <a:off x="779126" y="1457173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60 растительных капсул</a:t>
            </a:r>
            <a:endParaRPr sz="1800" b="1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4" name="Google Shape;564;g1cd20ffe433_0_156"/>
          <p:cNvSpPr txBox="1"/>
          <p:nvPr/>
        </p:nvSpPr>
        <p:spPr>
          <a:xfrm>
            <a:off x="761270" y="5110208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5" name="Google Shape;565;g1cd20ffe433_0_156"/>
          <p:cNvGrpSpPr/>
          <p:nvPr/>
        </p:nvGrpSpPr>
        <p:grpSpPr>
          <a:xfrm>
            <a:off x="6428895" y="4206849"/>
            <a:ext cx="1067400" cy="1021711"/>
            <a:chOff x="-1" y="0"/>
            <a:chExt cx="1067400" cy="1021711"/>
          </a:xfrm>
        </p:grpSpPr>
        <p:pic>
          <p:nvPicPr>
            <p:cNvPr id="566" name="Google Shape;566;g1cd20ffe433_0_156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7" name="Google Shape;567;g1cd20ffe433_0_156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68" name="Google Shape;568;g1cd20ffe433_0_156"/>
          <p:cNvGrpSpPr/>
          <p:nvPr/>
        </p:nvGrpSpPr>
        <p:grpSpPr>
          <a:xfrm>
            <a:off x="7724212" y="4205370"/>
            <a:ext cx="1067400" cy="1023189"/>
            <a:chOff x="0" y="-1"/>
            <a:chExt cx="1067400" cy="1023189"/>
          </a:xfrm>
        </p:grpSpPr>
        <p:pic>
          <p:nvPicPr>
            <p:cNvPr id="569" name="Google Shape;569;g1cd20ffe433_0_156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3601" y="-1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0" name="Google Shape;570;g1cd20ffe433_0_156"/>
            <p:cNvSpPr txBox="1"/>
            <p:nvPr/>
          </p:nvSpPr>
          <p:spPr>
            <a:xfrm>
              <a:off x="0" y="561488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1" name="Google Shape;571;g1cd20ffe433_0_156"/>
          <p:cNvSpPr txBox="1"/>
          <p:nvPr/>
        </p:nvSpPr>
        <p:spPr>
          <a:xfrm>
            <a:off x="761274" y="1990250"/>
            <a:ext cx="5065200" cy="25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Помогает нормализовать витаминно-минеральный баланс в организме, укрепить иммунитет,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повысить работоспособность и жизненный тонус,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продлить активное долголетие.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8" name="Picture 2" descr="C:\Users\Andrey.Boldarev\Desktop\79879798979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680" y="455836"/>
            <a:ext cx="1716246" cy="354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1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31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O!mega</a:t>
            </a:r>
            <a:r>
              <a:rPr lang="en-US" sz="3700">
                <a:solidFill>
                  <a:srgbClr val="161616"/>
                </a:solidFill>
              </a:rPr>
              <a:t>-</a:t>
            </a: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-US" sz="3700">
                <a:solidFill>
                  <a:srgbClr val="161616"/>
                </a:solidFill>
              </a:rPr>
              <a:t> TG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31"/>
          <p:cNvSpPr txBox="1"/>
          <p:nvPr/>
        </p:nvSpPr>
        <p:spPr>
          <a:xfrm>
            <a:off x="779126" y="1280736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90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0" name="Google Shape;580;p31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7228" y="4223635"/>
            <a:ext cx="500261" cy="500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1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22543" y="4222157"/>
            <a:ext cx="500261" cy="500261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31"/>
          <p:cNvSpPr txBox="1"/>
          <p:nvPr/>
        </p:nvSpPr>
        <p:spPr>
          <a:xfrm>
            <a:off x="6643627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ГМО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31"/>
          <p:cNvSpPr txBox="1"/>
          <p:nvPr/>
        </p:nvSpPr>
        <p:spPr>
          <a:xfrm>
            <a:off x="7938943" y="4783646"/>
            <a:ext cx="1067459" cy="416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Не содержит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53F47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53F47"/>
                </a:solidFill>
                <a:latin typeface="Arial"/>
                <a:ea typeface="Arial"/>
                <a:cs typeface="Arial"/>
                <a:sym typeface="Arial"/>
              </a:rPr>
              <a:t>сою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31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31"/>
          <p:cNvSpPr txBox="1"/>
          <p:nvPr/>
        </p:nvSpPr>
        <p:spPr>
          <a:xfrm>
            <a:off x="772850" y="1826475"/>
            <a:ext cx="57969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161616"/>
                </a:solidFill>
              </a:rPr>
              <a:t>Незаменимые полиненасыщенные жирные кислоты омега-3 в восстановленной триглицеридной форме. Эта форма близка к природной, но отличается высокой концентрацией омега-3. С O!Mega-3 TG вам будет легче поддерживать здоровый ритм жизни!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C:\Users\Andrey.Boldarev\Desktop\897979879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743" y="311820"/>
            <a:ext cx="2237009" cy="378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32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2" name="Google Shape;592;p32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AquaOx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3" name="Google Shape;593;p32"/>
          <p:cNvSpPr txBox="1"/>
          <p:nvPr/>
        </p:nvSpPr>
        <p:spPr>
          <a:xfrm>
            <a:off x="779126" y="1280736"/>
            <a:ext cx="8885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60 капсул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94" name="Google Shape;594;p32"/>
          <p:cNvGrpSpPr/>
          <p:nvPr/>
        </p:nvGrpSpPr>
        <p:grpSpPr>
          <a:xfrm>
            <a:off x="5543530" y="4205370"/>
            <a:ext cx="3719688" cy="1023192"/>
            <a:chOff x="-1" y="-1"/>
            <a:chExt cx="3719687" cy="1023190"/>
          </a:xfrm>
        </p:grpSpPr>
        <p:pic>
          <p:nvPicPr>
            <p:cNvPr id="595" name="Google Shape;595;p32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3600" y="1478"/>
              <a:ext cx="500261" cy="500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6" name="Google Shape;596;p32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78916" y="-1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7" name="Google Shape;597;p32"/>
            <p:cNvSpPr txBox="1"/>
            <p:nvPr/>
          </p:nvSpPr>
          <p:spPr>
            <a:xfrm>
              <a:off x="-1" y="561489"/>
              <a:ext cx="1067459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32"/>
            <p:cNvSpPr txBox="1"/>
            <p:nvPr/>
          </p:nvSpPr>
          <p:spPr>
            <a:xfrm>
              <a:off x="1295315" y="561489"/>
              <a:ext cx="1067460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9" name="Google Shape;599;p32" descr="Изображение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874232" y="1478"/>
              <a:ext cx="500262" cy="5002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0" name="Google Shape;600;p32"/>
            <p:cNvSpPr txBox="1"/>
            <p:nvPr/>
          </p:nvSpPr>
          <p:spPr>
            <a:xfrm>
              <a:off x="2528986" y="561489"/>
              <a:ext cx="1190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Подходит для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вегетарианцев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1" name="Google Shape;601;p32" descr="Снимок экрана 2022-09-13 в 18.32.44.png"/>
          <p:cNvPicPr preferRelativeResize="0"/>
          <p:nvPr/>
        </p:nvPicPr>
        <p:blipFill rotWithShape="1">
          <a:blip r:embed="rId6">
            <a:alphaModFix/>
          </a:blip>
          <a:srcRect l="2374" t="3269" r="3726" b="1840"/>
          <a:stretch/>
        </p:blipFill>
        <p:spPr>
          <a:xfrm>
            <a:off x="6518900" y="739796"/>
            <a:ext cx="1794261" cy="3112160"/>
          </a:xfrm>
          <a:custGeom>
            <a:avLst/>
            <a:gdLst/>
            <a:ahLst/>
            <a:cxnLst/>
            <a:rect l="l" t="t" r="r" b="b"/>
            <a:pathLst>
              <a:path w="21564" h="21571" extrusionOk="0">
                <a:moveTo>
                  <a:pt x="11939" y="0"/>
                </a:moveTo>
                <a:cubicBezTo>
                  <a:pt x="6586" y="3"/>
                  <a:pt x="3405" y="75"/>
                  <a:pt x="3196" y="195"/>
                </a:cubicBezTo>
                <a:cubicBezTo>
                  <a:pt x="3101" y="250"/>
                  <a:pt x="3045" y="637"/>
                  <a:pt x="3024" y="1386"/>
                </a:cubicBezTo>
                <a:lnTo>
                  <a:pt x="2995" y="2495"/>
                </a:lnTo>
                <a:lnTo>
                  <a:pt x="3372" y="2558"/>
                </a:lnTo>
                <a:cubicBezTo>
                  <a:pt x="3640" y="2603"/>
                  <a:pt x="3754" y="2661"/>
                  <a:pt x="3754" y="2759"/>
                </a:cubicBezTo>
                <a:cubicBezTo>
                  <a:pt x="3754" y="2835"/>
                  <a:pt x="3832" y="2952"/>
                  <a:pt x="3925" y="3018"/>
                </a:cubicBezTo>
                <a:cubicBezTo>
                  <a:pt x="4019" y="3083"/>
                  <a:pt x="4111" y="3290"/>
                  <a:pt x="4131" y="3480"/>
                </a:cubicBezTo>
                <a:cubicBezTo>
                  <a:pt x="4182" y="3977"/>
                  <a:pt x="3870" y="4184"/>
                  <a:pt x="2628" y="4476"/>
                </a:cubicBezTo>
                <a:cubicBezTo>
                  <a:pt x="2042" y="4614"/>
                  <a:pt x="1450" y="4811"/>
                  <a:pt x="1154" y="4968"/>
                </a:cubicBezTo>
                <a:cubicBezTo>
                  <a:pt x="660" y="5230"/>
                  <a:pt x="133" y="5788"/>
                  <a:pt x="76" y="6110"/>
                </a:cubicBezTo>
                <a:cubicBezTo>
                  <a:pt x="22" y="6416"/>
                  <a:pt x="-28" y="8928"/>
                  <a:pt x="19" y="8982"/>
                </a:cubicBezTo>
                <a:cubicBezTo>
                  <a:pt x="60" y="9030"/>
                  <a:pt x="83" y="10601"/>
                  <a:pt x="67" y="12219"/>
                </a:cubicBezTo>
                <a:cubicBezTo>
                  <a:pt x="38" y="15099"/>
                  <a:pt x="74" y="16496"/>
                  <a:pt x="176" y="16533"/>
                </a:cubicBezTo>
                <a:cubicBezTo>
                  <a:pt x="250" y="16559"/>
                  <a:pt x="250" y="16602"/>
                  <a:pt x="181" y="16651"/>
                </a:cubicBezTo>
                <a:cubicBezTo>
                  <a:pt x="97" y="16711"/>
                  <a:pt x="71" y="17680"/>
                  <a:pt x="153" y="17680"/>
                </a:cubicBezTo>
                <a:cubicBezTo>
                  <a:pt x="163" y="17680"/>
                  <a:pt x="187" y="18246"/>
                  <a:pt x="205" y="18937"/>
                </a:cubicBezTo>
                <a:cubicBezTo>
                  <a:pt x="235" y="20074"/>
                  <a:pt x="261" y="20218"/>
                  <a:pt x="491" y="20464"/>
                </a:cubicBezTo>
                <a:cubicBezTo>
                  <a:pt x="806" y="20800"/>
                  <a:pt x="1096" y="20998"/>
                  <a:pt x="1426" y="21099"/>
                </a:cubicBezTo>
                <a:cubicBezTo>
                  <a:pt x="1990" y="21273"/>
                  <a:pt x="3723" y="21451"/>
                  <a:pt x="5175" y="21484"/>
                </a:cubicBezTo>
                <a:cubicBezTo>
                  <a:pt x="6004" y="21503"/>
                  <a:pt x="6711" y="21534"/>
                  <a:pt x="6744" y="21553"/>
                </a:cubicBezTo>
                <a:cubicBezTo>
                  <a:pt x="6821" y="21597"/>
                  <a:pt x="13611" y="21554"/>
                  <a:pt x="15616" y="21498"/>
                </a:cubicBezTo>
                <a:cubicBezTo>
                  <a:pt x="18299" y="21423"/>
                  <a:pt x="19911" y="21197"/>
                  <a:pt x="20453" y="20816"/>
                </a:cubicBezTo>
                <a:cubicBezTo>
                  <a:pt x="21171" y="20312"/>
                  <a:pt x="21228" y="20056"/>
                  <a:pt x="21245" y="17300"/>
                </a:cubicBezTo>
                <a:cubicBezTo>
                  <a:pt x="21253" y="15966"/>
                  <a:pt x="21291" y="15604"/>
                  <a:pt x="21426" y="15493"/>
                </a:cubicBezTo>
                <a:cubicBezTo>
                  <a:pt x="21572" y="15373"/>
                  <a:pt x="21570" y="15349"/>
                  <a:pt x="21426" y="15317"/>
                </a:cubicBezTo>
                <a:cubicBezTo>
                  <a:pt x="21252" y="15278"/>
                  <a:pt x="21187" y="14660"/>
                  <a:pt x="21230" y="13463"/>
                </a:cubicBezTo>
                <a:cubicBezTo>
                  <a:pt x="21241" y="13144"/>
                  <a:pt x="21199" y="12888"/>
                  <a:pt x="21130" y="12863"/>
                </a:cubicBezTo>
                <a:cubicBezTo>
                  <a:pt x="20954" y="12800"/>
                  <a:pt x="21204" y="12558"/>
                  <a:pt x="21445" y="12558"/>
                </a:cubicBezTo>
                <a:cubicBezTo>
                  <a:pt x="21528" y="12558"/>
                  <a:pt x="21568" y="12555"/>
                  <a:pt x="21564" y="12541"/>
                </a:cubicBezTo>
                <a:cubicBezTo>
                  <a:pt x="21559" y="12527"/>
                  <a:pt x="21509" y="12502"/>
                  <a:pt x="21412" y="12461"/>
                </a:cubicBezTo>
                <a:cubicBezTo>
                  <a:pt x="21193" y="12369"/>
                  <a:pt x="21182" y="12252"/>
                  <a:pt x="21159" y="9697"/>
                </a:cubicBezTo>
                <a:cubicBezTo>
                  <a:pt x="21144" y="8023"/>
                  <a:pt x="21085" y="6888"/>
                  <a:pt x="21001" y="6654"/>
                </a:cubicBezTo>
                <a:cubicBezTo>
                  <a:pt x="20927" y="6449"/>
                  <a:pt x="20896" y="6181"/>
                  <a:pt x="20930" y="6060"/>
                </a:cubicBezTo>
                <a:cubicBezTo>
                  <a:pt x="20964" y="5939"/>
                  <a:pt x="20943" y="5824"/>
                  <a:pt x="20882" y="5802"/>
                </a:cubicBezTo>
                <a:cubicBezTo>
                  <a:pt x="20820" y="5780"/>
                  <a:pt x="20799" y="5737"/>
                  <a:pt x="20835" y="5703"/>
                </a:cubicBezTo>
                <a:cubicBezTo>
                  <a:pt x="20999" y="5550"/>
                  <a:pt x="20012" y="4883"/>
                  <a:pt x="19299" y="4665"/>
                </a:cubicBezTo>
                <a:cubicBezTo>
                  <a:pt x="19040" y="4586"/>
                  <a:pt x="18802" y="4520"/>
                  <a:pt x="18769" y="4517"/>
                </a:cubicBezTo>
                <a:cubicBezTo>
                  <a:pt x="18737" y="4514"/>
                  <a:pt x="18445" y="4455"/>
                  <a:pt x="18121" y="4385"/>
                </a:cubicBezTo>
                <a:cubicBezTo>
                  <a:pt x="17227" y="4192"/>
                  <a:pt x="17021" y="4045"/>
                  <a:pt x="16990" y="3587"/>
                </a:cubicBezTo>
                <a:cubicBezTo>
                  <a:pt x="16976" y="3370"/>
                  <a:pt x="17023" y="3156"/>
                  <a:pt x="17100" y="3103"/>
                </a:cubicBezTo>
                <a:cubicBezTo>
                  <a:pt x="17176" y="3050"/>
                  <a:pt x="17252" y="2926"/>
                  <a:pt x="17267" y="2825"/>
                </a:cubicBezTo>
                <a:cubicBezTo>
                  <a:pt x="17297" y="2614"/>
                  <a:pt x="17470" y="2510"/>
                  <a:pt x="17820" y="2495"/>
                </a:cubicBezTo>
                <a:cubicBezTo>
                  <a:pt x="18159" y="2480"/>
                  <a:pt x="18186" y="2383"/>
                  <a:pt x="18111" y="1529"/>
                </a:cubicBezTo>
                <a:cubicBezTo>
                  <a:pt x="18004" y="305"/>
                  <a:pt x="17994" y="240"/>
                  <a:pt x="17911" y="162"/>
                </a:cubicBezTo>
                <a:cubicBezTo>
                  <a:pt x="17767" y="28"/>
                  <a:pt x="16662" y="-3"/>
                  <a:pt x="1193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02" name="Google Shape;602;p32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32"/>
          <p:cNvSpPr/>
          <p:nvPr/>
        </p:nvSpPr>
        <p:spPr>
          <a:xfrm>
            <a:off x="681280" y="1659352"/>
            <a:ext cx="5440191" cy="689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32"/>
          <p:cNvSpPr txBox="1"/>
          <p:nvPr/>
        </p:nvSpPr>
        <p:spPr>
          <a:xfrm>
            <a:off x="772850" y="1826475"/>
            <a:ext cx="51210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Растительный комплекс из четырех сильных антиоксидантов: экстрактов граната, ягод асаи, какао-бобов и розмарина. Защищает клетки организма от повреждений. Способствует активному долголетию, замедляя процессы старения организма.</a:t>
            </a:r>
            <a:endParaRPr sz="19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33"/>
          <p:cNvSpPr/>
          <p:nvPr/>
        </p:nvSpPr>
        <p:spPr>
          <a:xfrm>
            <a:off x="264759" y="222047"/>
            <a:ext cx="954158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33"/>
          <p:cNvSpPr txBox="1"/>
          <p:nvPr/>
        </p:nvSpPr>
        <p:spPr>
          <a:xfrm>
            <a:off x="760146" y="638489"/>
            <a:ext cx="89995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Cardiopack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33"/>
          <p:cNvSpPr txBox="1"/>
          <p:nvPr/>
        </p:nvSpPr>
        <p:spPr>
          <a:xfrm>
            <a:off x="779126" y="1462770"/>
            <a:ext cx="8885381" cy="35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Набор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2" name="Google Shape;612;p33"/>
          <p:cNvGrpSpPr/>
          <p:nvPr/>
        </p:nvGrpSpPr>
        <p:grpSpPr>
          <a:xfrm>
            <a:off x="718458" y="3695229"/>
            <a:ext cx="2403967" cy="918096"/>
            <a:chOff x="0" y="0"/>
            <a:chExt cx="2403965" cy="918095"/>
          </a:xfrm>
        </p:grpSpPr>
        <p:pic>
          <p:nvPicPr>
            <p:cNvPr id="613" name="Google Shape;613;p33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39082" y="0"/>
              <a:ext cx="448027" cy="448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4" name="Google Shape;614;p33" descr="Изображение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58001" y="0"/>
              <a:ext cx="448027" cy="448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5" name="Google Shape;615;p33"/>
            <p:cNvSpPr txBox="1"/>
            <p:nvPr/>
          </p:nvSpPr>
          <p:spPr>
            <a:xfrm>
              <a:off x="0" y="501536"/>
              <a:ext cx="1126192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 txBox="1"/>
            <p:nvPr/>
          </p:nvSpPr>
          <p:spPr>
            <a:xfrm>
              <a:off x="1160064" y="501536"/>
              <a:ext cx="1243901" cy="4165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сою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17" name="Google Shape;617;p33" descr="8b0df3150e59a0e43566eefeae9523df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94961" y="755391"/>
            <a:ext cx="2982493" cy="239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33" descr="66d92a7e814c22906f41250279183f6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06174" y="3688589"/>
            <a:ext cx="793010" cy="148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33" descr="459f1a3ce92dbc44854647067051ec3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60544" y="3688589"/>
            <a:ext cx="778188" cy="1482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33" descr="Снимок экрана 2022-09-13 в 17.43.26.png"/>
          <p:cNvPicPr preferRelativeResize="0"/>
          <p:nvPr/>
        </p:nvPicPr>
        <p:blipFill rotWithShape="1">
          <a:blip r:embed="rId8">
            <a:alphaModFix/>
          </a:blip>
          <a:srcRect l="12790" t="3198" r="13930" b="5378"/>
          <a:stretch/>
        </p:blipFill>
        <p:spPr>
          <a:xfrm>
            <a:off x="8605203" y="3674480"/>
            <a:ext cx="768483" cy="1481958"/>
          </a:xfrm>
          <a:custGeom>
            <a:avLst/>
            <a:gdLst/>
            <a:ahLst/>
            <a:cxnLst/>
            <a:rect l="l" t="t" r="r" b="b"/>
            <a:pathLst>
              <a:path w="21548" h="21567" extrusionOk="0">
                <a:moveTo>
                  <a:pt x="11010" y="2"/>
                </a:moveTo>
                <a:cubicBezTo>
                  <a:pt x="9513" y="-5"/>
                  <a:pt x="8036" y="6"/>
                  <a:pt x="7393" y="42"/>
                </a:cubicBezTo>
                <a:cubicBezTo>
                  <a:pt x="4872" y="183"/>
                  <a:pt x="3529" y="357"/>
                  <a:pt x="2941" y="614"/>
                </a:cubicBezTo>
                <a:lnTo>
                  <a:pt x="2541" y="793"/>
                </a:lnTo>
                <a:lnTo>
                  <a:pt x="2541" y="2041"/>
                </a:lnTo>
                <a:lnTo>
                  <a:pt x="2541" y="3288"/>
                </a:lnTo>
                <a:lnTo>
                  <a:pt x="2941" y="3398"/>
                </a:lnTo>
                <a:cubicBezTo>
                  <a:pt x="3378" y="3516"/>
                  <a:pt x="3532" y="3703"/>
                  <a:pt x="3465" y="4068"/>
                </a:cubicBezTo>
                <a:cubicBezTo>
                  <a:pt x="3425" y="4286"/>
                  <a:pt x="3343" y="4322"/>
                  <a:pt x="2452" y="4547"/>
                </a:cubicBezTo>
                <a:cubicBezTo>
                  <a:pt x="1356" y="4824"/>
                  <a:pt x="880" y="5032"/>
                  <a:pt x="538" y="5385"/>
                </a:cubicBezTo>
                <a:cubicBezTo>
                  <a:pt x="-15" y="5955"/>
                  <a:pt x="-52" y="6459"/>
                  <a:pt x="37" y="13402"/>
                </a:cubicBezTo>
                <a:cubicBezTo>
                  <a:pt x="88" y="17355"/>
                  <a:pt x="181" y="20105"/>
                  <a:pt x="260" y="20246"/>
                </a:cubicBezTo>
                <a:cubicBezTo>
                  <a:pt x="423" y="20539"/>
                  <a:pt x="731" y="20721"/>
                  <a:pt x="1339" y="20881"/>
                </a:cubicBezTo>
                <a:cubicBezTo>
                  <a:pt x="1951" y="21043"/>
                  <a:pt x="3504" y="21276"/>
                  <a:pt x="4355" y="21337"/>
                </a:cubicBezTo>
                <a:cubicBezTo>
                  <a:pt x="5609" y="21426"/>
                  <a:pt x="5830" y="21437"/>
                  <a:pt x="6970" y="21476"/>
                </a:cubicBezTo>
                <a:cubicBezTo>
                  <a:pt x="7597" y="21498"/>
                  <a:pt x="8145" y="21532"/>
                  <a:pt x="8183" y="21551"/>
                </a:cubicBezTo>
                <a:cubicBezTo>
                  <a:pt x="8266" y="21595"/>
                  <a:pt x="13829" y="21539"/>
                  <a:pt x="14971" y="21482"/>
                </a:cubicBezTo>
                <a:cubicBezTo>
                  <a:pt x="16031" y="21430"/>
                  <a:pt x="16618" y="21388"/>
                  <a:pt x="17152" y="21337"/>
                </a:cubicBezTo>
                <a:cubicBezTo>
                  <a:pt x="19667" y="21093"/>
                  <a:pt x="20729" y="20880"/>
                  <a:pt x="21236" y="20511"/>
                </a:cubicBezTo>
                <a:lnTo>
                  <a:pt x="21548" y="20286"/>
                </a:lnTo>
                <a:lnTo>
                  <a:pt x="21548" y="13026"/>
                </a:lnTo>
                <a:cubicBezTo>
                  <a:pt x="21548" y="6136"/>
                  <a:pt x="21536" y="5755"/>
                  <a:pt x="21303" y="5512"/>
                </a:cubicBezTo>
                <a:cubicBezTo>
                  <a:pt x="20851" y="5040"/>
                  <a:pt x="20261" y="4760"/>
                  <a:pt x="19267" y="4553"/>
                </a:cubicBezTo>
                <a:lnTo>
                  <a:pt x="18321" y="4363"/>
                </a:lnTo>
                <a:lnTo>
                  <a:pt x="18287" y="3935"/>
                </a:lnTo>
                <a:lnTo>
                  <a:pt x="18243" y="3508"/>
                </a:lnTo>
                <a:lnTo>
                  <a:pt x="18699" y="3404"/>
                </a:lnTo>
                <a:lnTo>
                  <a:pt x="19167" y="3306"/>
                </a:lnTo>
                <a:lnTo>
                  <a:pt x="19189" y="2104"/>
                </a:lnTo>
                <a:cubicBezTo>
                  <a:pt x="19211" y="792"/>
                  <a:pt x="19149" y="670"/>
                  <a:pt x="18421" y="476"/>
                </a:cubicBezTo>
                <a:cubicBezTo>
                  <a:pt x="17891" y="336"/>
                  <a:pt x="16386" y="170"/>
                  <a:pt x="14760" y="77"/>
                </a:cubicBezTo>
                <a:cubicBezTo>
                  <a:pt x="14018" y="35"/>
                  <a:pt x="12506" y="9"/>
                  <a:pt x="11010" y="2"/>
                </a:cubicBezTo>
                <a:close/>
                <a:moveTo>
                  <a:pt x="20980" y="11623"/>
                </a:moveTo>
                <a:cubicBezTo>
                  <a:pt x="21038" y="11618"/>
                  <a:pt x="21104" y="11636"/>
                  <a:pt x="21136" y="11663"/>
                </a:cubicBezTo>
                <a:cubicBezTo>
                  <a:pt x="21179" y="11700"/>
                  <a:pt x="21162" y="11745"/>
                  <a:pt x="21092" y="11767"/>
                </a:cubicBezTo>
                <a:cubicBezTo>
                  <a:pt x="21022" y="11790"/>
                  <a:pt x="20924" y="11780"/>
                  <a:pt x="20880" y="11744"/>
                </a:cubicBezTo>
                <a:cubicBezTo>
                  <a:pt x="20837" y="11708"/>
                  <a:pt x="20855" y="11657"/>
                  <a:pt x="20925" y="11634"/>
                </a:cubicBezTo>
                <a:cubicBezTo>
                  <a:pt x="20942" y="11629"/>
                  <a:pt x="20961" y="11624"/>
                  <a:pt x="20980" y="11623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21" name="Google Shape;621;p33"/>
          <p:cNvSpPr txBox="1"/>
          <p:nvPr/>
        </p:nvSpPr>
        <p:spPr>
          <a:xfrm>
            <a:off x="790534" y="4961824"/>
            <a:ext cx="4947287" cy="194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33"/>
          <p:cNvSpPr txBox="1"/>
          <p:nvPr/>
        </p:nvSpPr>
        <p:spPr>
          <a:xfrm>
            <a:off x="772848" y="1826475"/>
            <a:ext cx="5439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Идеальное сочетание компонентов активно питает и наполняет энергией клетки сердца и способствует нормальной работе сердечно-сосудистой системы.</a:t>
            </a:r>
            <a:endParaRPr sz="2000" b="0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33" descr="6732e28853593fd554ae7762f9ae826c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777" y="2963467"/>
            <a:ext cx="1843028" cy="239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33" descr="6732e28853593fd554ae7762f9ae826c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12177" y="3115867"/>
            <a:ext cx="1843028" cy="239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3" descr="6732e28853593fd554ae7762f9ae826c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64577" y="3268267"/>
            <a:ext cx="1843028" cy="2395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1cd20ffe433_0_209"/>
          <p:cNvSpPr/>
          <p:nvPr/>
        </p:nvSpPr>
        <p:spPr>
          <a:xfrm>
            <a:off x="250262" y="229391"/>
            <a:ext cx="9541500" cy="5220000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1" name="Google Shape;631;g1cd20ffe433_0_209"/>
          <p:cNvSpPr txBox="1"/>
          <p:nvPr/>
        </p:nvSpPr>
        <p:spPr>
          <a:xfrm>
            <a:off x="772850" y="2096175"/>
            <a:ext cx="51756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Помогает повысить физическую выносливость и умственную работоспособность. Поддерживает работу сердечной и нервной систем при повышенных нагрузках.</a:t>
            </a:r>
            <a:endParaRPr sz="20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32" name="Google Shape;632;g1cd20ffe433_0_209"/>
          <p:cNvSpPr txBox="1"/>
          <p:nvPr/>
        </p:nvSpPr>
        <p:spPr>
          <a:xfrm>
            <a:off x="772845" y="4900283"/>
            <a:ext cx="4947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БАД. НЕ ЯВЛЯЕТСЯ ЛЕКАРСТВЕННЫМ СРЕДСТВОМ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g1cd20ffe433_0_209"/>
          <p:cNvSpPr txBox="1"/>
          <p:nvPr/>
        </p:nvSpPr>
        <p:spPr>
          <a:xfrm>
            <a:off x="772851" y="1294736"/>
            <a:ext cx="888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500гр - 20 порций</a:t>
            </a:r>
            <a:endParaRPr sz="1800" b="1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4" name="Google Shape;634;g1cd20ffe433_0_209"/>
          <p:cNvGrpSpPr/>
          <p:nvPr/>
        </p:nvGrpSpPr>
        <p:grpSpPr>
          <a:xfrm>
            <a:off x="7486933" y="4093974"/>
            <a:ext cx="1067400" cy="1021711"/>
            <a:chOff x="-1" y="0"/>
            <a:chExt cx="1067400" cy="1021711"/>
          </a:xfrm>
        </p:grpSpPr>
        <p:pic>
          <p:nvPicPr>
            <p:cNvPr id="635" name="Google Shape;635;g1cd20ffe433_0_209" descr="Изображение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3600" y="0"/>
              <a:ext cx="500263" cy="5002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6" name="Google Shape;636;g1cd20ffe433_0_209"/>
            <p:cNvSpPr txBox="1"/>
            <p:nvPr/>
          </p:nvSpPr>
          <p:spPr>
            <a:xfrm>
              <a:off x="-1" y="560011"/>
              <a:ext cx="106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Не содержит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53F47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353F47"/>
                  </a:solidFill>
                  <a:latin typeface="Arial"/>
                  <a:ea typeface="Arial"/>
                  <a:cs typeface="Arial"/>
                  <a:sym typeface="Arial"/>
                </a:rPr>
                <a:t>ГМО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7" name="Google Shape;637;g1cd20ffe433_0_209"/>
          <p:cNvSpPr txBox="1"/>
          <p:nvPr/>
        </p:nvSpPr>
        <p:spPr>
          <a:xfrm>
            <a:off x="772845" y="638490"/>
            <a:ext cx="89994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Synergizer orange &amp; mango</a:t>
            </a:r>
            <a:endParaRPr sz="37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146" name="Picture 2" descr="C:\Users\Andrey.Boldarev\Desktop\7987979879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53" y="450679"/>
            <a:ext cx="2271159" cy="329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3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141" y="470743"/>
            <a:ext cx="1398540" cy="245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35" descr="matteo-di-iorio-VD-Vjc8VmRA-unsplash.jpg"/>
          <p:cNvPicPr preferRelativeResize="0"/>
          <p:nvPr/>
        </p:nvPicPr>
        <p:blipFill rotWithShape="1">
          <a:blip r:embed="rId4">
            <a:alphaModFix/>
          </a:blip>
          <a:srcRect l="23497" t="336" b="1089"/>
          <a:stretch/>
        </p:blipFill>
        <p:spPr>
          <a:xfrm rot="37723">
            <a:off x="5517093" y="-32727"/>
            <a:ext cx="7914654" cy="5737463"/>
          </a:xfrm>
          <a:custGeom>
            <a:avLst/>
            <a:gdLst/>
            <a:ahLst/>
            <a:cxnLst/>
            <a:rect l="l" t="t" r="r" b="b"/>
            <a:pathLst>
              <a:path w="21590" h="21541" extrusionOk="0">
                <a:moveTo>
                  <a:pt x="16059" y="0"/>
                </a:moveTo>
                <a:cubicBezTo>
                  <a:pt x="15369" y="0"/>
                  <a:pt x="14606" y="12"/>
                  <a:pt x="13757" y="25"/>
                </a:cubicBezTo>
                <a:lnTo>
                  <a:pt x="11835" y="54"/>
                </a:lnTo>
                <a:cubicBezTo>
                  <a:pt x="8440" y="105"/>
                  <a:pt x="6403" y="135"/>
                  <a:pt x="5051" y="803"/>
                </a:cubicBezTo>
                <a:cubicBezTo>
                  <a:pt x="2894" y="1920"/>
                  <a:pt x="1206" y="4295"/>
                  <a:pt x="442" y="7288"/>
                </a:cubicBezTo>
                <a:cubicBezTo>
                  <a:pt x="140" y="8469"/>
                  <a:pt x="-10" y="9714"/>
                  <a:pt x="0" y="10967"/>
                </a:cubicBezTo>
                <a:cubicBezTo>
                  <a:pt x="10" y="12218"/>
                  <a:pt x="179" y="13457"/>
                  <a:pt x="499" y="14629"/>
                </a:cubicBezTo>
                <a:cubicBezTo>
                  <a:pt x="1311" y="17598"/>
                  <a:pt x="3037" y="19920"/>
                  <a:pt x="5212" y="20972"/>
                </a:cubicBezTo>
                <a:cubicBezTo>
                  <a:pt x="6575" y="21599"/>
                  <a:pt x="8613" y="21567"/>
                  <a:pt x="12006" y="21516"/>
                </a:cubicBezTo>
                <a:lnTo>
                  <a:pt x="13928" y="21488"/>
                </a:lnTo>
                <a:cubicBezTo>
                  <a:pt x="17323" y="21437"/>
                  <a:pt x="19360" y="21406"/>
                  <a:pt x="20713" y="20738"/>
                </a:cubicBezTo>
                <a:cubicBezTo>
                  <a:pt x="21015" y="20582"/>
                  <a:pt x="21307" y="20398"/>
                  <a:pt x="21590" y="20193"/>
                </a:cubicBezTo>
                <a:lnTo>
                  <a:pt x="21590" y="1195"/>
                </a:lnTo>
                <a:cubicBezTo>
                  <a:pt x="21257" y="954"/>
                  <a:pt x="20912" y="744"/>
                  <a:pt x="20552" y="569"/>
                </a:cubicBezTo>
                <a:cubicBezTo>
                  <a:pt x="19530" y="99"/>
                  <a:pt x="18128" y="-1"/>
                  <a:pt x="1605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45" name="Google Shape;645;p35"/>
          <p:cNvSpPr/>
          <p:nvPr/>
        </p:nvSpPr>
        <p:spPr>
          <a:xfrm>
            <a:off x="509009" y="3374356"/>
            <a:ext cx="679200" cy="20400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35"/>
          <p:cNvSpPr txBox="1"/>
          <p:nvPr/>
        </p:nvSpPr>
        <p:spPr>
          <a:xfrm>
            <a:off x="394455" y="1894825"/>
            <a:ext cx="5191500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5800"/>
              <a:buFont typeface="Arial"/>
              <a:buNone/>
            </a:pPr>
            <a:r>
              <a:rPr lang="en-US" sz="5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 заботой </a:t>
            </a:r>
            <a:br>
              <a:rPr lang="en-US" sz="5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800" b="1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 вас!</a:t>
            </a:r>
            <a:endParaRPr sz="5800" b="1" i="0" u="none" strike="noStrike" cap="none">
              <a:solidFill>
                <a:srgbClr val="16161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 txBox="1"/>
          <p:nvPr/>
        </p:nvSpPr>
        <p:spPr>
          <a:xfrm>
            <a:off x="760808" y="843497"/>
            <a:ext cx="5031144" cy="1844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Любое нарушение гомеостаза</a:t>
            </a: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7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стресс, а фактор, вызывающий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это нарушение – стрессор.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4"/>
          <p:cNvSpPr txBox="1"/>
          <p:nvPr/>
        </p:nvSpPr>
        <p:spPr>
          <a:xfrm>
            <a:off x="758419" y="3243691"/>
            <a:ext cx="4299281" cy="292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Эндокринолог Ханс Сели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4" descr="stormseeker-rX12B5uX7QM-unsplash.jpg"/>
          <p:cNvPicPr preferRelativeResize="0"/>
          <p:nvPr/>
        </p:nvPicPr>
        <p:blipFill rotWithShape="1">
          <a:blip r:embed="rId3">
            <a:alphaModFix/>
          </a:blip>
          <a:srcRect l="14333" t="22489" b="25373"/>
          <a:stretch/>
        </p:blipFill>
        <p:spPr>
          <a:xfrm rot="56450">
            <a:off x="5175123" y="-57729"/>
            <a:ext cx="6305293" cy="5756008"/>
          </a:xfrm>
          <a:custGeom>
            <a:avLst/>
            <a:gdLst/>
            <a:ahLst/>
            <a:cxnLst/>
            <a:rect l="l" t="t" r="r" b="b"/>
            <a:pathLst>
              <a:path w="21525" h="21600" extrusionOk="0">
                <a:moveTo>
                  <a:pt x="21524" y="0"/>
                </a:moveTo>
                <a:cubicBezTo>
                  <a:pt x="21101" y="4"/>
                  <a:pt x="20741" y="5"/>
                  <a:pt x="20283" y="10"/>
                </a:cubicBezTo>
                <a:lnTo>
                  <a:pt x="15977" y="56"/>
                </a:lnTo>
                <a:cubicBezTo>
                  <a:pt x="11230" y="107"/>
                  <a:pt x="8381" y="138"/>
                  <a:pt x="6494" y="744"/>
                </a:cubicBezTo>
                <a:cubicBezTo>
                  <a:pt x="3771" y="1510"/>
                  <a:pt x="1647" y="3128"/>
                  <a:pt x="690" y="5162"/>
                </a:cubicBezTo>
                <a:cubicBezTo>
                  <a:pt x="-75" y="6575"/>
                  <a:pt x="-35" y="8680"/>
                  <a:pt x="34" y="12190"/>
                </a:cubicBezTo>
                <a:lnTo>
                  <a:pt x="71" y="14019"/>
                </a:lnTo>
                <a:cubicBezTo>
                  <a:pt x="140" y="17528"/>
                  <a:pt x="182" y="19634"/>
                  <a:pt x="1002" y="21030"/>
                </a:cubicBezTo>
                <a:cubicBezTo>
                  <a:pt x="1103" y="21225"/>
                  <a:pt x="1217" y="21413"/>
                  <a:pt x="1339" y="21600"/>
                </a:cubicBezTo>
                <a:lnTo>
                  <a:pt x="21525" y="21600"/>
                </a:lnTo>
                <a:lnTo>
                  <a:pt x="21524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7" name="Google Shape;87;p4"/>
          <p:cNvSpPr/>
          <p:nvPr/>
        </p:nvSpPr>
        <p:spPr>
          <a:xfrm>
            <a:off x="817880" y="2885856"/>
            <a:ext cx="679305" cy="20547"/>
          </a:xfrm>
          <a:prstGeom prst="rect">
            <a:avLst/>
          </a:prstGeom>
          <a:solidFill>
            <a:srgbClr val="16161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" name="Google Shape;88;p4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/>
          <p:nvPr/>
        </p:nvSpPr>
        <p:spPr>
          <a:xfrm>
            <a:off x="2111735" y="222047"/>
            <a:ext cx="5847630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2670245" y="913014"/>
            <a:ext cx="5158886" cy="983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Во время стресса , организм включает стрессовый ответ и приводит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свои системы в норму: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5"/>
          <p:cNvSpPr txBox="1"/>
          <p:nvPr/>
        </p:nvSpPr>
        <p:spPr>
          <a:xfrm>
            <a:off x="3312369" y="2173545"/>
            <a:ext cx="2694685" cy="358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Производит антитела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/>
          <p:nvPr/>
        </p:nvSpPr>
        <p:spPr>
          <a:xfrm>
            <a:off x="250716" y="-778665"/>
            <a:ext cx="1168338" cy="1168338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5"/>
          <p:cNvSpPr/>
          <p:nvPr/>
        </p:nvSpPr>
        <p:spPr>
          <a:xfrm>
            <a:off x="-2925536" y="1181874"/>
            <a:ext cx="3711197" cy="4530558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5"/>
          <p:cNvSpPr/>
          <p:nvPr/>
        </p:nvSpPr>
        <p:spPr>
          <a:xfrm>
            <a:off x="8517766" y="4984765"/>
            <a:ext cx="1168337" cy="1168337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5"/>
          <p:cNvSpPr/>
          <p:nvPr/>
        </p:nvSpPr>
        <p:spPr>
          <a:xfrm>
            <a:off x="9129690" y="-910128"/>
            <a:ext cx="4422181" cy="3278312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5"/>
          <p:cNvSpPr txBox="1"/>
          <p:nvPr/>
        </p:nvSpPr>
        <p:spPr>
          <a:xfrm>
            <a:off x="3314529" y="2914600"/>
            <a:ext cx="3711193" cy="35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Выбрасывает в кровь инсулин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5"/>
          <p:cNvSpPr txBox="1"/>
          <p:nvPr/>
        </p:nvSpPr>
        <p:spPr>
          <a:xfrm>
            <a:off x="3316687" y="3689916"/>
            <a:ext cx="2533649" cy="35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Регулирует дыхание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5"/>
          <p:cNvSpPr/>
          <p:nvPr/>
        </p:nvSpPr>
        <p:spPr>
          <a:xfrm>
            <a:off x="2728311" y="2308522"/>
            <a:ext cx="328587" cy="123745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5"/>
          <p:cNvSpPr/>
          <p:nvPr/>
        </p:nvSpPr>
        <p:spPr>
          <a:xfrm>
            <a:off x="2728311" y="3047658"/>
            <a:ext cx="328587" cy="123744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5"/>
          <p:cNvSpPr/>
          <p:nvPr/>
        </p:nvSpPr>
        <p:spPr>
          <a:xfrm>
            <a:off x="2728311" y="3824894"/>
            <a:ext cx="328587" cy="123745"/>
          </a:xfrm>
          <a:prstGeom prst="rect">
            <a:avLst/>
          </a:prstGeom>
          <a:solidFill>
            <a:srgbClr val="E0443C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5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4EA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/>
        </p:nvSpPr>
        <p:spPr>
          <a:xfrm>
            <a:off x="770052" y="816981"/>
            <a:ext cx="5699997" cy="3861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Кардио тренировка, контрастный душ,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бег, обработка и получение неприятной информации, контакт с инфекционным больным.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Все это стресс, который, запускает учащенное дыхание, сердцебиение, повышение потоотделение, выброс инсулина, адреналина, кортизола и выработку антител.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Все это только повышает адаптационные механизмы нашего организма.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6" descr="nathan-dumlao-sVHDHBzSz6M-unsplash.jpg"/>
          <p:cNvPicPr preferRelativeResize="0"/>
          <p:nvPr/>
        </p:nvPicPr>
        <p:blipFill rotWithShape="1">
          <a:blip r:embed="rId3">
            <a:alphaModFix/>
          </a:blip>
          <a:srcRect l="14967" r="2"/>
          <a:stretch/>
        </p:blipFill>
        <p:spPr>
          <a:xfrm rot="56450">
            <a:off x="6662954" y="-67792"/>
            <a:ext cx="3647420" cy="6431224"/>
          </a:xfrm>
          <a:custGeom>
            <a:avLst/>
            <a:gdLst/>
            <a:ahLst/>
            <a:cxnLst/>
            <a:rect l="l" t="t" r="r" b="b"/>
            <a:pathLst>
              <a:path w="21471" h="21600" extrusionOk="0">
                <a:moveTo>
                  <a:pt x="21471" y="0"/>
                </a:moveTo>
                <a:lnTo>
                  <a:pt x="21079" y="1"/>
                </a:lnTo>
                <a:cubicBezTo>
                  <a:pt x="16609" y="86"/>
                  <a:pt x="13480" y="272"/>
                  <a:pt x="11198" y="838"/>
                </a:cubicBezTo>
                <a:cubicBezTo>
                  <a:pt x="6504" y="1857"/>
                  <a:pt x="2840" y="4010"/>
                  <a:pt x="1190" y="6717"/>
                </a:cubicBezTo>
                <a:cubicBezTo>
                  <a:pt x="-129" y="8596"/>
                  <a:pt x="-60" y="11397"/>
                  <a:pt x="59" y="16067"/>
                </a:cubicBezTo>
                <a:lnTo>
                  <a:pt x="122" y="18500"/>
                </a:lnTo>
                <a:cubicBezTo>
                  <a:pt x="151" y="19643"/>
                  <a:pt x="181" y="20667"/>
                  <a:pt x="225" y="21600"/>
                </a:cubicBezTo>
                <a:lnTo>
                  <a:pt x="21471" y="21599"/>
                </a:lnTo>
                <a:lnTo>
                  <a:pt x="21471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12" name="Google Shape;112;p6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/>
          <p:nvPr/>
        </p:nvSpPr>
        <p:spPr>
          <a:xfrm>
            <a:off x="823625" y="1924736"/>
            <a:ext cx="8626641" cy="2219163"/>
          </a:xfrm>
          <a:prstGeom prst="roundRect">
            <a:avLst>
              <a:gd name="adj" fmla="val 8584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" name="Google Shape;118;p7"/>
          <p:cNvCxnSpPr/>
          <p:nvPr/>
        </p:nvCxnSpPr>
        <p:spPr>
          <a:xfrm>
            <a:off x="2774337" y="2827400"/>
            <a:ext cx="1345625" cy="2"/>
          </a:xfrm>
          <a:prstGeom prst="straightConnector1">
            <a:avLst/>
          </a:prstGeom>
          <a:noFill/>
          <a:ln w="12700" cap="flat" cmpd="sng">
            <a:solidFill>
              <a:srgbClr val="161616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19" name="Google Shape;119;p7"/>
          <p:cNvSpPr txBox="1">
            <a:spLocks noGrp="1"/>
          </p:cNvSpPr>
          <p:nvPr>
            <p:ph type="title" idx="4294967295"/>
          </p:nvPr>
        </p:nvSpPr>
        <p:spPr>
          <a:xfrm>
            <a:off x="760146" y="638488"/>
            <a:ext cx="8999541" cy="64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3700"/>
              <a:buFont typeface="Arial"/>
              <a:buNone/>
            </a:pPr>
            <a:r>
              <a:rPr lang="en-US" sz="3700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Стадии стресса</a:t>
            </a: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1162050" y="2178301"/>
            <a:ext cx="1270000" cy="1270003"/>
          </a:xfrm>
          <a:prstGeom prst="ellipse">
            <a:avLst/>
          </a:prstGeom>
          <a:noFill/>
          <a:ln w="19050" cap="flat" cmpd="sng">
            <a:solidFill>
              <a:srgbClr val="16161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7"/>
          <p:cNvSpPr/>
          <p:nvPr/>
        </p:nvSpPr>
        <p:spPr>
          <a:xfrm>
            <a:off x="4413250" y="2197100"/>
            <a:ext cx="1270000" cy="1270000"/>
          </a:xfrm>
          <a:prstGeom prst="ellipse">
            <a:avLst/>
          </a:prstGeom>
          <a:noFill/>
          <a:ln w="19050" cap="flat" cmpd="sng">
            <a:solidFill>
              <a:srgbClr val="16161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7"/>
          <p:cNvSpPr/>
          <p:nvPr/>
        </p:nvSpPr>
        <p:spPr>
          <a:xfrm>
            <a:off x="7739260" y="2169834"/>
            <a:ext cx="1270003" cy="1270004"/>
          </a:xfrm>
          <a:prstGeom prst="ellipse">
            <a:avLst/>
          </a:prstGeom>
          <a:noFill/>
          <a:ln w="19050" cap="flat" cmpd="sng">
            <a:solidFill>
              <a:srgbClr val="16161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7" descr="strok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121" y="2375373"/>
            <a:ext cx="875858" cy="87586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 txBox="1"/>
          <p:nvPr/>
        </p:nvSpPr>
        <p:spPr>
          <a:xfrm>
            <a:off x="822458" y="3387157"/>
            <a:ext cx="1949184" cy="6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900" tIns="184900" rIns="184900" bIns="184900" anchor="b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тревога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" name="Google Shape;125;p7" descr="avata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5715" y="2469565"/>
            <a:ext cx="725070" cy="72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7"/>
          <p:cNvSpPr txBox="1"/>
          <p:nvPr/>
        </p:nvSpPr>
        <p:spPr>
          <a:xfrm>
            <a:off x="4073657" y="3405956"/>
            <a:ext cx="1949184" cy="636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900" tIns="184900" rIns="184900" bIns="184900" anchor="b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адаптация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7" name="Google Shape;127;p7" descr="weakness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11727" y="2442300"/>
            <a:ext cx="725070" cy="72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7"/>
          <p:cNvSpPr txBox="1"/>
          <p:nvPr/>
        </p:nvSpPr>
        <p:spPr>
          <a:xfrm>
            <a:off x="7412369" y="3395624"/>
            <a:ext cx="1949184" cy="636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4900" tIns="184900" rIns="184900" bIns="184900" anchor="b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истощение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9" name="Google Shape;129;p7"/>
          <p:cNvCxnSpPr/>
          <p:nvPr/>
        </p:nvCxnSpPr>
        <p:spPr>
          <a:xfrm>
            <a:off x="6051349" y="2836798"/>
            <a:ext cx="1345625" cy="2"/>
          </a:xfrm>
          <a:prstGeom prst="straightConnector1">
            <a:avLst/>
          </a:prstGeom>
          <a:noFill/>
          <a:ln w="12700" cap="flat" cmpd="sng">
            <a:solidFill>
              <a:srgbClr val="161616"/>
            </a:solidFill>
            <a:prstDash val="solid"/>
            <a:miter lim="8000"/>
            <a:headEnd type="none" w="sm" len="sm"/>
            <a:tailEnd type="triangle" w="med" len="med"/>
          </a:ln>
        </p:spPr>
      </p:cxnSp>
      <p:sp>
        <p:nvSpPr>
          <p:cNvPr id="130" name="Google Shape;130;p7"/>
          <p:cNvSpPr/>
          <p:nvPr/>
        </p:nvSpPr>
        <p:spPr>
          <a:xfrm>
            <a:off x="1305218" y="4783813"/>
            <a:ext cx="5136139" cy="5136139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7"/>
          <p:cNvSpPr/>
          <p:nvPr/>
        </p:nvSpPr>
        <p:spPr>
          <a:xfrm>
            <a:off x="6361626" y="559751"/>
            <a:ext cx="725071" cy="725071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p7" descr="Изображе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/>
          <p:nvPr/>
        </p:nvSpPr>
        <p:spPr>
          <a:xfrm>
            <a:off x="7262107" y="1182459"/>
            <a:ext cx="453781" cy="453781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 txBox="1"/>
          <p:nvPr/>
        </p:nvSpPr>
        <p:spPr>
          <a:xfrm>
            <a:off x="766426" y="855518"/>
            <a:ext cx="8885381" cy="665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При сильном или продолжительном стрессе, который невозможно прекратить, или адаптироваться к нему, организм изменяется.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8"/>
          <p:cNvSpPr txBox="1"/>
          <p:nvPr/>
        </p:nvSpPr>
        <p:spPr>
          <a:xfrm>
            <a:off x="1474240" y="1650577"/>
            <a:ext cx="8235010" cy="1351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Происходит гипертрофия коры надпочечников из-за усиленной работы по синтезу гормонов, и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при очень продолжительном стрессе кора со временем атрофируется. Сначала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секреция адреналина приводит к повышению иммунитета, но со временем избыток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кортизола угнетает иммунную систему, приводит к уменьшению тимуса и лимфатических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узлов. В итоге организм становится уязвимым для инфекций и рака, так как злокачественные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клетки не уничтожаются иммунной системой.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8"/>
          <p:cNvSpPr txBox="1"/>
          <p:nvPr/>
        </p:nvSpPr>
        <p:spPr>
          <a:xfrm>
            <a:off x="1493954" y="3242308"/>
            <a:ext cx="9055925" cy="48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Также нарушения работы иммунитета приводят к различным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аутоиммунным болезням.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8"/>
          <p:cNvSpPr txBox="1"/>
          <p:nvPr/>
        </p:nvSpPr>
        <p:spPr>
          <a:xfrm>
            <a:off x="1493953" y="3970440"/>
            <a:ext cx="9055928" cy="919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На слизистой желудка появляются язвы. Мелкие сосуды мышечной оболочки органа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сужаются, возникают очаги кровоизлияний, где к тканям поступает мало кислорода.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Эти участки быстро повреждаются кислым содержимым желудка, так как во время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стресса почти не вырабатывается защитная слизь.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812862" y="1551516"/>
            <a:ext cx="59659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769219" y="3150282"/>
            <a:ext cx="6838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8"/>
          <p:cNvSpPr txBox="1"/>
          <p:nvPr/>
        </p:nvSpPr>
        <p:spPr>
          <a:xfrm>
            <a:off x="766352" y="3871379"/>
            <a:ext cx="68962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443C"/>
              </a:buClr>
              <a:buSzPts val="3000"/>
              <a:buFont typeface="Arial"/>
              <a:buNone/>
            </a:pPr>
            <a:r>
              <a:rPr lang="en-US" sz="3000" b="0" i="0" u="none" strike="noStrike" cap="none">
                <a:solidFill>
                  <a:srgbClr val="E0443C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8"/>
          <p:cNvSpPr/>
          <p:nvPr/>
        </p:nvSpPr>
        <p:spPr>
          <a:xfrm>
            <a:off x="4745682" y="-3634295"/>
            <a:ext cx="4138191" cy="4138191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/>
          <p:nvPr/>
        </p:nvSpPr>
        <p:spPr>
          <a:xfrm>
            <a:off x="9558967" y="2626243"/>
            <a:ext cx="1133641" cy="1133641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" name="Google Shape;147;p8" descr="Изображе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E3E9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/>
          <p:nvPr/>
        </p:nvSpPr>
        <p:spPr>
          <a:xfrm>
            <a:off x="264759" y="222047"/>
            <a:ext cx="6250362" cy="5220107"/>
          </a:xfrm>
          <a:prstGeom prst="roundRect">
            <a:avLst>
              <a:gd name="adj" fmla="val 367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759822" y="877760"/>
            <a:ext cx="5585159" cy="354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Хронический стресс вызывает структурные изменения головного мозга, приводит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к снижению веса его коры, что ухудшает когнитивные способности и память.</a:t>
            </a:r>
            <a:b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Обычно продолжительный стресс сопровождается тревожностью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161616"/>
                </a:solidFill>
                <a:latin typeface="Arial"/>
                <a:ea typeface="Arial"/>
                <a:cs typeface="Arial"/>
                <a:sym typeface="Arial"/>
              </a:rPr>
              <a:t>и депрессией. Такое психологическое состояние вызвано изменением гормонального статуса и структурными изменениями в мозге.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/>
          <p:nvPr/>
        </p:nvSpPr>
        <p:spPr>
          <a:xfrm>
            <a:off x="7681121" y="298107"/>
            <a:ext cx="5067985" cy="5067986"/>
          </a:xfrm>
          <a:prstGeom prst="ellipse">
            <a:avLst/>
          </a:prstGeom>
          <a:solidFill>
            <a:srgbClr val="CF5044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9" descr="6 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33212" y="1355310"/>
            <a:ext cx="3872270" cy="3255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 descr="Изображе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898" y="5011694"/>
            <a:ext cx="821681" cy="143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1873</Words>
  <Application>Microsoft Office PowerPoint</Application>
  <PresentationFormat>Произвольный</PresentationFormat>
  <Paragraphs>359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Helvetica Neue</vt:lpstr>
      <vt:lpstr>Roboto</vt:lpstr>
      <vt:lpstr>Office Theme</vt:lpstr>
      <vt:lpstr>Стресс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Стадии стресса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Продукты  Coral Club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Стресс</dc:title>
  <dc:creator>Andrey.Boldarev</dc:creator>
  <cp:lastModifiedBy>Admin</cp:lastModifiedBy>
  <cp:revision>2</cp:revision>
  <dcterms:modified xsi:type="dcterms:W3CDTF">2023-07-14T08:29:09Z</dcterms:modified>
</cp:coreProperties>
</file>